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102"/>
  </p:notesMasterIdLst>
  <p:sldIdLst>
    <p:sldId id="463" r:id="rId4"/>
    <p:sldId id="705" r:id="rId5"/>
    <p:sldId id="620" r:id="rId6"/>
    <p:sldId id="597" r:id="rId7"/>
    <p:sldId id="1314" r:id="rId8"/>
    <p:sldId id="977" r:id="rId9"/>
    <p:sldId id="694" r:id="rId10"/>
    <p:sldId id="695" r:id="rId11"/>
    <p:sldId id="764" r:id="rId12"/>
    <p:sldId id="1240" r:id="rId13"/>
    <p:sldId id="757" r:id="rId14"/>
    <p:sldId id="756" r:id="rId15"/>
    <p:sldId id="1241" r:id="rId16"/>
    <p:sldId id="765" r:id="rId17"/>
    <p:sldId id="1393" r:id="rId18"/>
    <p:sldId id="696" r:id="rId19"/>
    <p:sldId id="1044" r:id="rId20"/>
    <p:sldId id="706" r:id="rId21"/>
    <p:sldId id="1242" r:id="rId22"/>
    <p:sldId id="766" r:id="rId23"/>
    <p:sldId id="1176" r:id="rId24"/>
    <p:sldId id="801" r:id="rId25"/>
    <p:sldId id="802" r:id="rId26"/>
    <p:sldId id="1104" r:id="rId27"/>
    <p:sldId id="768" r:id="rId28"/>
    <p:sldId id="809" r:id="rId29"/>
    <p:sldId id="769" r:id="rId30"/>
    <p:sldId id="1106" r:id="rId31"/>
    <p:sldId id="1105" r:id="rId32"/>
    <p:sldId id="1107" r:id="rId33"/>
    <p:sldId id="1109" r:id="rId34"/>
    <p:sldId id="1178" r:id="rId35"/>
    <p:sldId id="1465" r:id="rId36"/>
    <p:sldId id="1179" r:id="rId37"/>
    <p:sldId id="1110" r:id="rId38"/>
    <p:sldId id="1111" r:id="rId39"/>
    <p:sldId id="770" r:id="rId40"/>
    <p:sldId id="886" r:id="rId41"/>
    <p:sldId id="1108" r:id="rId42"/>
    <p:sldId id="775" r:id="rId43"/>
    <p:sldId id="1112" r:id="rId44"/>
    <p:sldId id="1113" r:id="rId45"/>
    <p:sldId id="1115" r:id="rId46"/>
    <p:sldId id="1116" r:id="rId47"/>
    <p:sldId id="776" r:id="rId48"/>
    <p:sldId id="777" r:id="rId49"/>
    <p:sldId id="1114" r:id="rId50"/>
    <p:sldId id="1117" r:id="rId51"/>
    <p:sldId id="1180" r:id="rId52"/>
    <p:sldId id="1182" r:id="rId53"/>
    <p:sldId id="1175" r:id="rId54"/>
    <p:sldId id="1463" r:id="rId55"/>
    <p:sldId id="778" r:id="rId56"/>
    <p:sldId id="779" r:id="rId57"/>
    <p:sldId id="1168" r:id="rId58"/>
    <p:sldId id="783" r:id="rId59"/>
    <p:sldId id="1169" r:id="rId60"/>
    <p:sldId id="1525" r:id="rId61"/>
    <p:sldId id="784" r:id="rId62"/>
    <p:sldId id="1526" r:id="rId63"/>
    <p:sldId id="1464" r:id="rId64"/>
    <p:sldId id="1593" r:id="rId65"/>
    <p:sldId id="1594" r:id="rId66"/>
    <p:sldId id="1595" r:id="rId67"/>
    <p:sldId id="1596" r:id="rId68"/>
    <p:sldId id="1597" r:id="rId69"/>
    <p:sldId id="1598" r:id="rId70"/>
    <p:sldId id="1599" r:id="rId71"/>
    <p:sldId id="1600" r:id="rId72"/>
    <p:sldId id="1601" r:id="rId73"/>
    <p:sldId id="1602" r:id="rId74"/>
    <p:sldId id="804" r:id="rId75"/>
    <p:sldId id="788" r:id="rId76"/>
    <p:sldId id="858" r:id="rId77"/>
    <p:sldId id="789" r:id="rId78"/>
    <p:sldId id="805" r:id="rId79"/>
    <p:sldId id="790" r:id="rId80"/>
    <p:sldId id="806" r:id="rId81"/>
    <p:sldId id="791" r:id="rId82"/>
    <p:sldId id="792" r:id="rId83"/>
    <p:sldId id="793" r:id="rId84"/>
    <p:sldId id="794" r:id="rId85"/>
    <p:sldId id="795" r:id="rId86"/>
    <p:sldId id="1183" r:id="rId87"/>
    <p:sldId id="1184" r:id="rId88"/>
    <p:sldId id="796" r:id="rId89"/>
    <p:sldId id="797" r:id="rId90"/>
    <p:sldId id="798" r:id="rId91"/>
    <p:sldId id="799" r:id="rId92"/>
    <p:sldId id="800" r:id="rId93"/>
    <p:sldId id="811" r:id="rId94"/>
    <p:sldId id="1639" r:id="rId95"/>
    <p:sldId id="1640" r:id="rId96"/>
    <p:sldId id="1641" r:id="rId97"/>
    <p:sldId id="1642" r:id="rId98"/>
    <p:sldId id="1643" r:id="rId99"/>
    <p:sldId id="1239" r:id="rId100"/>
    <p:sldId id="1468" r:id="rId101"/>
  </p:sldIdLst>
  <p:sldSz cx="9144000" cy="6858000" type="screen4x3"/>
  <p:notesSz cx="6813550" cy="9824720"/>
  <p:custDataLst>
    <p:tags r:id="rId106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Comic Sans MS" panose="030F0702030302020204" pitchFamily="2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Comic Sans MS" panose="030F0702030302020204" pitchFamily="2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Comic Sans MS" panose="030F0702030302020204" pitchFamily="2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Comic Sans MS" panose="030F0702030302020204" pitchFamily="2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Comic Sans MS" panose="030F0702030302020204" pitchFamily="2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Comic Sans MS" panose="030F0702030302020204" pitchFamily="2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Comic Sans MS" panose="030F0702030302020204" pitchFamily="2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Comic Sans MS" panose="030F0702030302020204" pitchFamily="2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Comic Sans MS" panose="030F0702030302020204" pitchFamily="2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57" userDrawn="1">
          <p15:clr>
            <a:srgbClr val="A4A3A4"/>
          </p15:clr>
        </p15:guide>
        <p15:guide id="2" pos="27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AD0"/>
    <a:srgbClr val="FF3300"/>
    <a:srgbClr val="FFFF00"/>
    <a:srgbClr val="66FFCC"/>
    <a:srgbClr val="99FFCC"/>
    <a:srgbClr val="C0C0C0"/>
    <a:srgbClr val="EAEAEA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8" d="100"/>
          <a:sy n="68" d="100"/>
        </p:scale>
        <p:origin x="576" y="66"/>
      </p:cViewPr>
      <p:guideLst>
        <p:guide orient="horz" pos="1957"/>
        <p:guide pos="27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6" Type="http://schemas.openxmlformats.org/officeDocument/2006/relationships/tags" Target="tags/tag17.xml"/><Relationship Id="rId105" Type="http://schemas.openxmlformats.org/officeDocument/2006/relationships/tableStyles" Target="tableStyles.xml"/><Relationship Id="rId104" Type="http://schemas.openxmlformats.org/officeDocument/2006/relationships/viewProps" Target="viewProps.xml"/><Relationship Id="rId103" Type="http://schemas.openxmlformats.org/officeDocument/2006/relationships/presProps" Target="presProps.xml"/><Relationship Id="rId102" Type="http://schemas.openxmlformats.org/officeDocument/2006/relationships/notesMaster" Target="notesMasters/notesMaster1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5" Type="http://schemas.openxmlformats.org/officeDocument/2006/relationships/image" Target="../media/image11.wmf"/><Relationship Id="rId4" Type="http://schemas.openxmlformats.org/officeDocument/2006/relationships/image" Target="../media/image10.wmf"/><Relationship Id="rId3" Type="http://schemas.openxmlformats.org/officeDocument/2006/relationships/image" Target="../media/image9.wmf"/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44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image" Target="../media/image57.e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image" Target="../media/image60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image" Target="../media/image64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image" Target="../media/image68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26.vml.rels><?xml version="1.0" encoding="UTF-8" standalone="yes"?>
<Relationships xmlns="http://schemas.openxmlformats.org/package/2006/relationships"><Relationship Id="rId5" Type="http://schemas.openxmlformats.org/officeDocument/2006/relationships/image" Target="../media/image89.wmf"/><Relationship Id="rId4" Type="http://schemas.openxmlformats.org/officeDocument/2006/relationships/image" Target="../media/image88.wmf"/><Relationship Id="rId3" Type="http://schemas.openxmlformats.org/officeDocument/2006/relationships/image" Target="../media/image87.wmf"/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image" Target="../media/image96.e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101.wmf"/><Relationship Id="rId1" Type="http://schemas.openxmlformats.org/officeDocument/2006/relationships/image" Target="../media/image100.w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wmf"/><Relationship Id="rId1" Type="http://schemas.openxmlformats.org/officeDocument/2006/relationships/image" Target="../media/image103.w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wmf"/><Relationship Id="rId1" Type="http://schemas.openxmlformats.org/officeDocument/2006/relationships/image" Target="../media/image106.e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wmf"/><Relationship Id="rId1" Type="http://schemas.openxmlformats.org/officeDocument/2006/relationships/image" Target="../media/image109.wmf"/></Relationships>
</file>

<file path=ppt/drawings/_rels/vmlDrawing35.vml.rels><?xml version="1.0" encoding="UTF-8" standalone="yes"?>
<Relationships xmlns="http://schemas.openxmlformats.org/package/2006/relationships"><Relationship Id="rId4" Type="http://schemas.openxmlformats.org/officeDocument/2006/relationships/image" Target="../media/image113.wmf"/><Relationship Id="rId3" Type="http://schemas.openxmlformats.org/officeDocument/2006/relationships/image" Target="../media/image112.wmf"/><Relationship Id="rId2" Type="http://schemas.openxmlformats.org/officeDocument/2006/relationships/image" Target="../media/image104.wmf"/><Relationship Id="rId1" Type="http://schemas.openxmlformats.org/officeDocument/2006/relationships/image" Target="../media/image111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wmf"/></Relationships>
</file>

<file path=ppt/drawings/_rels/vmlDrawing38.vml.rels><?xml version="1.0" encoding="UTF-8" standalone="yes"?>
<Relationships xmlns="http://schemas.openxmlformats.org/package/2006/relationships"><Relationship Id="rId9" Type="http://schemas.openxmlformats.org/officeDocument/2006/relationships/image" Target="../media/image106.emf"/><Relationship Id="rId8" Type="http://schemas.openxmlformats.org/officeDocument/2006/relationships/image" Target="../media/image97.emf"/><Relationship Id="rId7" Type="http://schemas.openxmlformats.org/officeDocument/2006/relationships/image" Target="../media/image96.emf"/><Relationship Id="rId6" Type="http://schemas.openxmlformats.org/officeDocument/2006/relationships/image" Target="../media/image95.emf"/><Relationship Id="rId5" Type="http://schemas.openxmlformats.org/officeDocument/2006/relationships/image" Target="../media/image80.emf"/><Relationship Id="rId4" Type="http://schemas.openxmlformats.org/officeDocument/2006/relationships/image" Target="../media/image65.emf"/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0" Type="http://schemas.openxmlformats.org/officeDocument/2006/relationships/image" Target="../media/image111.emf"/><Relationship Id="rId1" Type="http://schemas.openxmlformats.org/officeDocument/2006/relationships/image" Target="../media/image9.w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wmf"/><Relationship Id="rId2" Type="http://schemas.openxmlformats.org/officeDocument/2006/relationships/image" Target="../media/image155.wmf"/><Relationship Id="rId1" Type="http://schemas.openxmlformats.org/officeDocument/2006/relationships/image" Target="../media/image153.wmf"/></Relationships>
</file>

<file path=ppt/drawings/_rels/vmlDrawing4.vml.rels><?xml version="1.0" encoding="UTF-8" standalone="yes"?>
<Relationships xmlns="http://schemas.openxmlformats.org/package/2006/relationships"><Relationship Id="rId4" Type="http://schemas.openxmlformats.org/officeDocument/2006/relationships/image" Target="../media/image11.wmf"/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16.e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wmf"/><Relationship Id="rId2" Type="http://schemas.openxmlformats.org/officeDocument/2006/relationships/image" Target="../media/image158.emf"/><Relationship Id="rId1" Type="http://schemas.openxmlformats.org/officeDocument/2006/relationships/image" Target="../media/image157.e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2" Type="http://schemas.openxmlformats.org/officeDocument/2006/relationships/image" Target="../media/image157.emf"/><Relationship Id="rId1" Type="http://schemas.openxmlformats.org/officeDocument/2006/relationships/image" Target="../media/image16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3.png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2750" cy="4905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eaLnBrk="1" fontAlgn="base" hangingPunct="1"/>
            <a:endParaRPr lang="en-US" altLang="x-none" sz="1200" b="0" strike="noStrike" noProof="1"/>
          </a:p>
        </p:txBody>
      </p:sp>
      <p:sp>
        <p:nvSpPr>
          <p:cNvPr id="3075" name="Rectangle 3"/>
          <p:cNvSpPr>
            <a:spLocks noGrp="1"/>
          </p:cNvSpPr>
          <p:nvPr>
            <p:ph type="dt" idx="1"/>
          </p:nvPr>
        </p:nvSpPr>
        <p:spPr>
          <a:xfrm>
            <a:off x="3859213" y="0"/>
            <a:ext cx="2952750" cy="4905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 eaLnBrk="1" fontAlgn="base" hangingPunct="1"/>
            <a:endParaRPr lang="en-US" altLang="x-none" sz="1200" b="0" strike="noStrike" noProof="1"/>
          </a:p>
        </p:txBody>
      </p:sp>
      <p:sp>
        <p:nvSpPr>
          <p:cNvPr id="2052" name="Rectangle 4"/>
          <p:cNvSpPr>
            <a:spLocks noGrp="1" noRot="1" noChangeAspect="1"/>
          </p:cNvSpPr>
          <p:nvPr>
            <p:ph type="sldImg"/>
          </p:nvPr>
        </p:nvSpPr>
        <p:spPr>
          <a:xfrm>
            <a:off x="1003300" y="735013"/>
            <a:ext cx="4913313" cy="3684587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053" name="Rectangle 5"/>
          <p:cNvSpPr>
            <a:spLocks noGrp="1"/>
          </p:cNvSpPr>
          <p:nvPr>
            <p:ph type="body" sz="quarter"/>
          </p:nvPr>
        </p:nvSpPr>
        <p:spPr>
          <a:xfrm>
            <a:off x="681038" y="4667250"/>
            <a:ext cx="5451475" cy="442118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0"/>
            <a:r>
              <a:rPr lang="zh-CN" altLang="en-US" dirty="0"/>
              <a:t>第二级</a:t>
            </a:r>
            <a:endParaRPr lang="zh-CN" altLang="en-US" dirty="0"/>
          </a:p>
          <a:p>
            <a:pPr lvl="2" indent="0"/>
            <a:r>
              <a:rPr lang="zh-CN" altLang="en-US" dirty="0"/>
              <a:t>第三级</a:t>
            </a:r>
            <a:endParaRPr lang="zh-CN" altLang="en-US" dirty="0"/>
          </a:p>
          <a:p>
            <a:pPr lvl="3" indent="0"/>
            <a:r>
              <a:rPr lang="zh-CN" altLang="en-US" dirty="0"/>
              <a:t>第四级</a:t>
            </a:r>
            <a:endParaRPr lang="zh-CN" altLang="en-US" dirty="0"/>
          </a:p>
          <a:p>
            <a:pPr lvl="4" indent="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078" name="Rectangle 6"/>
          <p:cNvSpPr>
            <a:spLocks noGrp="1"/>
          </p:cNvSpPr>
          <p:nvPr>
            <p:ph type="ftr" sz="quarter" idx="4"/>
          </p:nvPr>
        </p:nvSpPr>
        <p:spPr>
          <a:xfrm>
            <a:off x="0" y="9331325"/>
            <a:ext cx="2952750" cy="49212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fontAlgn="base" hangingPunct="1"/>
            <a:endParaRPr lang="en-US" altLang="x-none" sz="1200" b="0" strike="noStrike" noProof="1"/>
          </a:p>
        </p:txBody>
      </p:sp>
      <p:sp>
        <p:nvSpPr>
          <p:cNvPr id="3079" name="Rectangle 7"/>
          <p:cNvSpPr>
            <a:spLocks noGrp="1"/>
          </p:cNvSpPr>
          <p:nvPr>
            <p:ph type="sldNum" sz="quarter" idx="5"/>
          </p:nvPr>
        </p:nvSpPr>
        <p:spPr>
          <a:xfrm>
            <a:off x="3859213" y="9331325"/>
            <a:ext cx="2952750" cy="49212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fontAlgn="base" hangingPunct="1"/>
            <a:fld id="{9A0DB2DC-4C9A-4742-B13C-FB6460FD3503}" type="slidenum">
              <a:rPr lang="en-US" altLang="x-none" sz="1200" b="0" strike="noStrike" noProof="1" dirty="0"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</a:fld>
            <a:endParaRPr lang="en-US" altLang="x-none" sz="1200" b="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lvl="0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1pPr>
    <a:lvl2pPr marL="457200" lvl="1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2pPr>
    <a:lvl3pPr marL="914400" lvl="2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3pPr>
    <a:lvl4pPr marL="1371600" lvl="3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4pPr>
    <a:lvl5pPr marL="1828800" lvl="4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5pPr>
    <a:lvl6pPr marL="2286000" lvl="5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6pPr>
    <a:lvl7pPr marL="2743200" lvl="6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7pPr>
    <a:lvl8pPr marL="3200400" lvl="7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8pPr>
    <a:lvl9pPr marL="3657600" lvl="8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2.jpeg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5" Type="http://schemas.openxmlformats.org/officeDocument/2006/relationships/theme" Target="../theme/theme2.xml"/><Relationship Id="rId14" Type="http://schemas.openxmlformats.org/officeDocument/2006/relationships/image" Target="../media/image2.jpeg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4"/>
          <p:cNvSpPr/>
          <p:nvPr/>
        </p:nvSpPr>
        <p:spPr>
          <a:xfrm>
            <a:off x="6350" y="6308725"/>
            <a:ext cx="9132888" cy="549275"/>
          </a:xfrm>
          <a:prstGeom prst="rect">
            <a:avLst/>
          </a:prstGeom>
          <a:solidFill>
            <a:srgbClr val="5E7270"/>
          </a:solidFill>
          <a:ln w="9525">
            <a:noFill/>
          </a:ln>
        </p:spPr>
        <p:txBody>
          <a:bodyPr wrap="none" anchor="ctr" anchorCtr="0"/>
          <a:lstStyle/>
          <a:p>
            <a:pPr lvl="0" algn="ctr">
              <a:lnSpc>
                <a:spcPct val="120000"/>
              </a:lnSpc>
              <a:spcBef>
                <a:spcPct val="20000"/>
              </a:spcBef>
            </a:pPr>
            <a:r>
              <a:rPr lang="en-US" altLang="zh-CN" dirty="0">
                <a:latin typeface="楷体_GB2312" pitchFamily="1" charset="-122"/>
                <a:ea typeface="楷体_GB2312" pitchFamily="1" charset="-122"/>
              </a:rPr>
              <a:t>《</a:t>
            </a:r>
            <a:r>
              <a:rPr lang="zh-CN" altLang="en-US" dirty="0">
                <a:latin typeface="楷体_GB2312" pitchFamily="1" charset="-122"/>
                <a:ea typeface="楷体_GB2312" pitchFamily="1" charset="-122"/>
              </a:rPr>
              <a:t>数字电路与逻辑设计</a:t>
            </a:r>
            <a:r>
              <a:rPr lang="en-US" altLang="zh-CN" dirty="0">
                <a:latin typeface="楷体_GB2312" pitchFamily="1" charset="-122"/>
                <a:ea typeface="楷体_GB2312" pitchFamily="1" charset="-122"/>
              </a:rPr>
              <a:t>》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AutoShape 19"/>
          <p:cNvSpPr/>
          <p:nvPr/>
        </p:nvSpPr>
        <p:spPr>
          <a:xfrm>
            <a:off x="2339975" y="53975"/>
            <a:ext cx="6696075" cy="495300"/>
          </a:xfrm>
          <a:prstGeom prst="roundRect">
            <a:avLst>
              <a:gd name="adj" fmla="val 11505"/>
            </a:avLst>
          </a:prstGeom>
          <a:gradFill rotWithShape="1">
            <a:gsLst>
              <a:gs pos="0">
                <a:srgbClr val="5E9EFF">
                  <a:alpha val="100000"/>
                </a:srgbClr>
              </a:gs>
              <a:gs pos="39999">
                <a:srgbClr val="85C2FF">
                  <a:alpha val="100000"/>
                </a:srgbClr>
              </a:gs>
              <a:gs pos="70000">
                <a:srgbClr val="C4D6EB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0"/>
            <a:tileRect/>
          </a:gradFill>
          <a:ln w="9525">
            <a:noFill/>
          </a:ln>
        </p:spPr>
        <p:txBody>
          <a:bodyPr wrap="none" anchor="ctr" anchorCtr="0"/>
          <a:lstStyle/>
          <a:p>
            <a:pPr lvl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Line 18"/>
          <p:cNvSpPr/>
          <p:nvPr/>
        </p:nvSpPr>
        <p:spPr>
          <a:xfrm>
            <a:off x="0" y="6308725"/>
            <a:ext cx="9144000" cy="0"/>
          </a:xfrm>
          <a:prstGeom prst="line">
            <a:avLst/>
          </a:prstGeom>
          <a:ln w="3175" cap="flat" cmpd="sng">
            <a:solidFill>
              <a:srgbClr val="DDDDDD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029" name="Picture 20"/>
          <p:cNvPicPr>
            <a:picLocks noChangeAspect="1"/>
          </p:cNvPicPr>
          <p:nvPr/>
        </p:nvPicPr>
        <p:blipFill>
          <a:blip r:embed="rId13">
            <a:lum bright="29999"/>
          </a:blip>
          <a:stretch>
            <a:fillRect/>
          </a:stretch>
        </p:blipFill>
        <p:spPr>
          <a:xfrm>
            <a:off x="7019925" y="6445250"/>
            <a:ext cx="2071688" cy="2873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0" name="灯片编号占位符 3"/>
          <p:cNvSpPr/>
          <p:nvPr/>
        </p:nvSpPr>
        <p:spPr>
          <a:xfrm>
            <a:off x="8424863" y="127000"/>
            <a:ext cx="539750" cy="25558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algn="r"/>
            <a:endParaRPr lang="en-US" altLang="x-none" sz="2000" dirty="0">
              <a:solidFill>
                <a:srgbClr val="A5002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031" name="直接连接符 2"/>
          <p:cNvCxnSpPr/>
          <p:nvPr/>
        </p:nvCxnSpPr>
        <p:spPr>
          <a:xfrm>
            <a:off x="-6350" y="6400800"/>
            <a:ext cx="9145588" cy="0"/>
          </a:xfrm>
          <a:prstGeom prst="line">
            <a:avLst/>
          </a:prstGeom>
          <a:ln w="254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2" name="直接连接符 15"/>
          <p:cNvCxnSpPr/>
          <p:nvPr/>
        </p:nvCxnSpPr>
        <p:spPr>
          <a:xfrm>
            <a:off x="4763" y="6751638"/>
            <a:ext cx="9139237" cy="0"/>
          </a:xfrm>
          <a:prstGeom prst="line">
            <a:avLst/>
          </a:prstGeom>
          <a:ln w="254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3" name="文本框 1"/>
          <p:cNvSpPr txBox="1"/>
          <p:nvPr/>
        </p:nvSpPr>
        <p:spPr>
          <a:xfrm>
            <a:off x="5807075" y="88900"/>
            <a:ext cx="3284538" cy="4238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lvl="0"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  第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3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章 门电路  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Gates</a:t>
            </a:r>
            <a:endParaRPr lang="en-US" altLang="zh-CN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1034" name="图片 1" descr="清华出版社LOGO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04800" y="53975"/>
            <a:ext cx="1931988" cy="612775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marL="0" lvl="0" indent="0" algn="ctr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1" i="0" u="none" kern="1200" baseline="0">
          <a:solidFill>
            <a:schemeClr val="tx1"/>
          </a:solidFill>
          <a:latin typeface="Comic Sans MS" panose="030F0702030302020204" pitchFamily="2" charset="0"/>
          <a:ea typeface="宋体" panose="02010600030101010101" pitchFamily="2" charset="-122"/>
          <a:cs typeface="+mn-cs"/>
        </a:defRPr>
      </a:lvl2pPr>
      <a:lvl3pPr marL="914400" lvl="2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1" i="0" u="none" kern="1200" baseline="0">
          <a:solidFill>
            <a:schemeClr val="tx1"/>
          </a:solidFill>
          <a:latin typeface="Comic Sans MS" panose="030F0702030302020204" pitchFamily="2" charset="0"/>
          <a:ea typeface="宋体" panose="02010600030101010101" pitchFamily="2" charset="-122"/>
          <a:cs typeface="+mn-cs"/>
        </a:defRPr>
      </a:lvl3pPr>
      <a:lvl4pPr marL="1371600" lvl="3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1" i="0" u="none" kern="1200" baseline="0">
          <a:solidFill>
            <a:schemeClr val="tx1"/>
          </a:solidFill>
          <a:latin typeface="Comic Sans MS" panose="030F0702030302020204" pitchFamily="2" charset="0"/>
          <a:ea typeface="宋体" panose="02010600030101010101" pitchFamily="2" charset="-122"/>
          <a:cs typeface="+mn-cs"/>
        </a:defRPr>
      </a:lvl4pPr>
      <a:lvl5pPr marL="1828800" lvl="4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1" i="0" u="none" kern="1200" baseline="0">
          <a:solidFill>
            <a:schemeClr val="tx1"/>
          </a:solidFill>
          <a:latin typeface="Comic Sans MS" panose="030F0702030302020204" pitchFamily="2" charset="0"/>
          <a:ea typeface="宋体" panose="02010600030101010101" pitchFamily="2" charset="-122"/>
          <a:cs typeface="+mn-cs"/>
        </a:defRPr>
      </a:lvl5pPr>
      <a:lvl6pPr marL="2286000" lvl="5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1" i="0" u="none" kern="1200" baseline="0">
          <a:solidFill>
            <a:schemeClr val="tx1"/>
          </a:solidFill>
          <a:latin typeface="Comic Sans MS" panose="030F0702030302020204" pitchFamily="2" charset="0"/>
          <a:ea typeface="宋体" panose="02010600030101010101" pitchFamily="2" charset="-122"/>
          <a:cs typeface="+mn-cs"/>
        </a:defRPr>
      </a:lvl6pPr>
      <a:lvl7pPr marL="2743200" lvl="6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1" i="0" u="none" kern="1200" baseline="0">
          <a:solidFill>
            <a:schemeClr val="tx1"/>
          </a:solidFill>
          <a:latin typeface="Comic Sans MS" panose="030F0702030302020204" pitchFamily="2" charset="0"/>
          <a:ea typeface="宋体" panose="02010600030101010101" pitchFamily="2" charset="-122"/>
          <a:cs typeface="+mn-cs"/>
        </a:defRPr>
      </a:lvl7pPr>
      <a:lvl8pPr marL="3200400" lvl="7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1" i="0" u="none" kern="1200" baseline="0">
          <a:solidFill>
            <a:schemeClr val="tx1"/>
          </a:solidFill>
          <a:latin typeface="Comic Sans MS" panose="030F0702030302020204" pitchFamily="2" charset="0"/>
          <a:ea typeface="宋体" panose="02010600030101010101" pitchFamily="2" charset="-122"/>
          <a:cs typeface="+mn-cs"/>
        </a:defRPr>
      </a:lvl8pPr>
      <a:lvl9pPr marL="3657600" lvl="8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1" i="0" u="none" kern="1200" baseline="0">
          <a:solidFill>
            <a:schemeClr val="tx1"/>
          </a:solidFill>
          <a:latin typeface="Comic Sans MS" panose="030F0702030302020204" pitchFamily="2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4"/>
          <p:cNvSpPr/>
          <p:nvPr/>
        </p:nvSpPr>
        <p:spPr>
          <a:xfrm>
            <a:off x="6350" y="6308725"/>
            <a:ext cx="9132888" cy="549275"/>
          </a:xfrm>
          <a:prstGeom prst="rect">
            <a:avLst/>
          </a:prstGeom>
          <a:solidFill>
            <a:srgbClr val="5E7270"/>
          </a:solidFill>
          <a:ln w="9525">
            <a:noFill/>
          </a:ln>
        </p:spPr>
        <p:txBody>
          <a:bodyPr wrap="none" anchor="ctr" anchorCtr="0"/>
          <a:lstStyle/>
          <a:p>
            <a:pPr lvl="0" algn="ctr">
              <a:lnSpc>
                <a:spcPct val="120000"/>
              </a:lnSpc>
              <a:spcBef>
                <a:spcPct val="20000"/>
              </a:spcBef>
            </a:pPr>
            <a:r>
              <a:rPr lang="en-US" altLang="zh-CN" dirty="0">
                <a:latin typeface="楷体_GB2312" pitchFamily="1" charset="-122"/>
                <a:ea typeface="楷体_GB2312" pitchFamily="1" charset="-122"/>
              </a:rPr>
              <a:t>《</a:t>
            </a:r>
            <a:r>
              <a:rPr lang="zh-CN" altLang="en-US" dirty="0">
                <a:latin typeface="楷体_GB2312" pitchFamily="1" charset="-122"/>
                <a:ea typeface="楷体_GB2312" pitchFamily="1" charset="-122"/>
              </a:rPr>
              <a:t>数字电路与逻辑设计</a:t>
            </a:r>
            <a:r>
              <a:rPr lang="en-US" altLang="zh-CN" dirty="0">
                <a:latin typeface="楷体_GB2312" pitchFamily="1" charset="-122"/>
                <a:ea typeface="楷体_GB2312" pitchFamily="1" charset="-122"/>
              </a:rPr>
              <a:t>》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AutoShape 19"/>
          <p:cNvSpPr/>
          <p:nvPr/>
        </p:nvSpPr>
        <p:spPr>
          <a:xfrm>
            <a:off x="2339975" y="53975"/>
            <a:ext cx="6696075" cy="495300"/>
          </a:xfrm>
          <a:prstGeom prst="roundRect">
            <a:avLst>
              <a:gd name="adj" fmla="val 11505"/>
            </a:avLst>
          </a:prstGeom>
          <a:gradFill rotWithShape="1">
            <a:gsLst>
              <a:gs pos="0">
                <a:srgbClr val="5E9EFF">
                  <a:alpha val="100000"/>
                </a:srgbClr>
              </a:gs>
              <a:gs pos="39999">
                <a:srgbClr val="85C2FF">
                  <a:alpha val="100000"/>
                </a:srgbClr>
              </a:gs>
              <a:gs pos="70000">
                <a:srgbClr val="C4D6EB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0"/>
            <a:tileRect/>
          </a:gradFill>
          <a:ln w="9525">
            <a:noFill/>
          </a:ln>
        </p:spPr>
        <p:txBody>
          <a:bodyPr wrap="none" anchor="ctr" anchorCtr="0"/>
          <a:lstStyle/>
          <a:p>
            <a:pPr lvl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Line 18"/>
          <p:cNvSpPr/>
          <p:nvPr/>
        </p:nvSpPr>
        <p:spPr>
          <a:xfrm>
            <a:off x="0" y="6308725"/>
            <a:ext cx="9144000" cy="0"/>
          </a:xfrm>
          <a:prstGeom prst="line">
            <a:avLst/>
          </a:prstGeom>
          <a:ln w="3175" cap="flat" cmpd="sng">
            <a:solidFill>
              <a:srgbClr val="DDDDDD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029" name="Picture 20"/>
          <p:cNvPicPr>
            <a:picLocks noChangeAspect="1"/>
          </p:cNvPicPr>
          <p:nvPr/>
        </p:nvPicPr>
        <p:blipFill>
          <a:blip r:embed="rId13">
            <a:lum bright="29999"/>
          </a:blip>
          <a:stretch>
            <a:fillRect/>
          </a:stretch>
        </p:blipFill>
        <p:spPr>
          <a:xfrm>
            <a:off x="7019925" y="6445250"/>
            <a:ext cx="2071688" cy="2873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0" name="灯片编号占位符 3"/>
          <p:cNvSpPr/>
          <p:nvPr/>
        </p:nvSpPr>
        <p:spPr>
          <a:xfrm>
            <a:off x="8424863" y="127000"/>
            <a:ext cx="539750" cy="25558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algn="r"/>
            <a:endParaRPr lang="en-US" altLang="x-none" sz="2000" dirty="0">
              <a:solidFill>
                <a:srgbClr val="A5002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031" name="直接连接符 2"/>
          <p:cNvCxnSpPr/>
          <p:nvPr/>
        </p:nvCxnSpPr>
        <p:spPr>
          <a:xfrm>
            <a:off x="-6350" y="6400800"/>
            <a:ext cx="9145588" cy="0"/>
          </a:xfrm>
          <a:prstGeom prst="line">
            <a:avLst/>
          </a:prstGeom>
          <a:ln w="254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2" name="直接连接符 15"/>
          <p:cNvCxnSpPr/>
          <p:nvPr/>
        </p:nvCxnSpPr>
        <p:spPr>
          <a:xfrm>
            <a:off x="4763" y="6751638"/>
            <a:ext cx="9139237" cy="0"/>
          </a:xfrm>
          <a:prstGeom prst="line">
            <a:avLst/>
          </a:prstGeom>
          <a:ln w="254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3" name="文本框 1"/>
          <p:cNvSpPr txBox="1"/>
          <p:nvPr/>
        </p:nvSpPr>
        <p:spPr>
          <a:xfrm>
            <a:off x="5807075" y="88900"/>
            <a:ext cx="3284538" cy="4238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lvl="0"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  第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3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章 门电路  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Gates</a:t>
            </a:r>
            <a:endParaRPr lang="en-US" altLang="zh-CN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1034" name="图片 1" descr="清华出版社LOGO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04800" y="53975"/>
            <a:ext cx="1931988" cy="612775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lvl1pPr marL="0" lvl="0" indent="0" algn="ctr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1" i="0" u="none" kern="1200" baseline="0">
          <a:solidFill>
            <a:schemeClr val="tx1"/>
          </a:solidFill>
          <a:latin typeface="Comic Sans MS" panose="030F0702030302020204" pitchFamily="2" charset="0"/>
          <a:ea typeface="宋体" panose="02010600030101010101" pitchFamily="2" charset="-122"/>
          <a:cs typeface="+mn-cs"/>
        </a:defRPr>
      </a:lvl2pPr>
      <a:lvl3pPr marL="914400" lvl="2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1" i="0" u="none" kern="1200" baseline="0">
          <a:solidFill>
            <a:schemeClr val="tx1"/>
          </a:solidFill>
          <a:latin typeface="Comic Sans MS" panose="030F0702030302020204" pitchFamily="2" charset="0"/>
          <a:ea typeface="宋体" panose="02010600030101010101" pitchFamily="2" charset="-122"/>
          <a:cs typeface="+mn-cs"/>
        </a:defRPr>
      </a:lvl3pPr>
      <a:lvl4pPr marL="1371600" lvl="3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1" i="0" u="none" kern="1200" baseline="0">
          <a:solidFill>
            <a:schemeClr val="tx1"/>
          </a:solidFill>
          <a:latin typeface="Comic Sans MS" panose="030F0702030302020204" pitchFamily="2" charset="0"/>
          <a:ea typeface="宋体" panose="02010600030101010101" pitchFamily="2" charset="-122"/>
          <a:cs typeface="+mn-cs"/>
        </a:defRPr>
      </a:lvl4pPr>
      <a:lvl5pPr marL="1828800" lvl="4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1" i="0" u="none" kern="1200" baseline="0">
          <a:solidFill>
            <a:schemeClr val="tx1"/>
          </a:solidFill>
          <a:latin typeface="Comic Sans MS" panose="030F0702030302020204" pitchFamily="2" charset="0"/>
          <a:ea typeface="宋体" panose="02010600030101010101" pitchFamily="2" charset="-122"/>
          <a:cs typeface="+mn-cs"/>
        </a:defRPr>
      </a:lvl5pPr>
      <a:lvl6pPr marL="2286000" lvl="5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1" i="0" u="none" kern="1200" baseline="0">
          <a:solidFill>
            <a:schemeClr val="tx1"/>
          </a:solidFill>
          <a:latin typeface="Comic Sans MS" panose="030F0702030302020204" pitchFamily="2" charset="0"/>
          <a:ea typeface="宋体" panose="02010600030101010101" pitchFamily="2" charset="-122"/>
          <a:cs typeface="+mn-cs"/>
        </a:defRPr>
      </a:lvl6pPr>
      <a:lvl7pPr marL="2743200" lvl="6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1" i="0" u="none" kern="1200" baseline="0">
          <a:solidFill>
            <a:schemeClr val="tx1"/>
          </a:solidFill>
          <a:latin typeface="Comic Sans MS" panose="030F0702030302020204" pitchFamily="2" charset="0"/>
          <a:ea typeface="宋体" panose="02010600030101010101" pitchFamily="2" charset="-122"/>
          <a:cs typeface="+mn-cs"/>
        </a:defRPr>
      </a:lvl7pPr>
      <a:lvl8pPr marL="3200400" lvl="7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1" i="0" u="none" kern="1200" baseline="0">
          <a:solidFill>
            <a:schemeClr val="tx1"/>
          </a:solidFill>
          <a:latin typeface="Comic Sans MS" panose="030F0702030302020204" pitchFamily="2" charset="0"/>
          <a:ea typeface="宋体" panose="02010600030101010101" pitchFamily="2" charset="-122"/>
          <a:cs typeface="+mn-cs"/>
        </a:defRPr>
      </a:lvl8pPr>
      <a:lvl9pPr marL="3657600" lvl="8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1" i="0" u="none" kern="1200" baseline="0">
          <a:solidFill>
            <a:schemeClr val="tx1"/>
          </a:solidFill>
          <a:latin typeface="Comic Sans MS" panose="030F0702030302020204" pitchFamily="2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6.v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6.bin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oleObject" Target="../embeddings/oleObject15.bin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7.vml"/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26.png"/><Relationship Id="rId6" Type="http://schemas.openxmlformats.org/officeDocument/2006/relationships/tags" Target="../tags/tag1.x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18.bin"/><Relationship Id="rId3" Type="http://schemas.openxmlformats.org/officeDocument/2006/relationships/image" Target="../media/image28.wmf"/><Relationship Id="rId2" Type="http://schemas.openxmlformats.org/officeDocument/2006/relationships/oleObject" Target="../embeddings/oleObject17.bin"/><Relationship Id="rId1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8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19.bin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9.vml"/><Relationship Id="rId7" Type="http://schemas.openxmlformats.org/officeDocument/2006/relationships/slideLayout" Target="../slideLayouts/slideLayout7.x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33.wmf"/><Relationship Id="rId4" Type="http://schemas.openxmlformats.org/officeDocument/2006/relationships/oleObject" Target="../embeddings/oleObject21.bin"/><Relationship Id="rId3" Type="http://schemas.openxmlformats.org/officeDocument/2006/relationships/image" Target="../media/image34.wmf"/><Relationship Id="rId2" Type="http://schemas.openxmlformats.org/officeDocument/2006/relationships/oleObject" Target="../embeddings/oleObject20.bin"/><Relationship Id="rId1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0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37.wmf"/><Relationship Id="rId3" Type="http://schemas.openxmlformats.org/officeDocument/2006/relationships/oleObject" Target="../embeddings/oleObject24.bin"/><Relationship Id="rId2" Type="http://schemas.openxmlformats.org/officeDocument/2006/relationships/image" Target="../media/image36.emf"/><Relationship Id="rId1" Type="http://schemas.openxmlformats.org/officeDocument/2006/relationships/oleObject" Target="../embeddings/oleObject23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1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26.bin"/><Relationship Id="rId3" Type="http://schemas.openxmlformats.org/officeDocument/2006/relationships/image" Target="../media/image32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2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1.png"/><Relationship Id="rId3" Type="http://schemas.openxmlformats.org/officeDocument/2006/relationships/image" Target="../media/image36.emf"/><Relationship Id="rId2" Type="http://schemas.openxmlformats.org/officeDocument/2006/relationships/oleObject" Target="../embeddings/oleObject27.bin"/><Relationship Id="rId1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3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44.wmf"/><Relationship Id="rId3" Type="http://schemas.openxmlformats.org/officeDocument/2006/relationships/oleObject" Target="../embeddings/oleObject28.bin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4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8.emf"/><Relationship Id="rId3" Type="http://schemas.openxmlformats.org/officeDocument/2006/relationships/oleObject" Target="../embeddings/oleObject30.bin"/><Relationship Id="rId2" Type="http://schemas.openxmlformats.org/officeDocument/2006/relationships/image" Target="../media/image42.png"/><Relationship Id="rId1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5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4.wmf"/><Relationship Id="rId3" Type="http://schemas.openxmlformats.org/officeDocument/2006/relationships/oleObject" Target="../embeddings/oleObject31.bin"/><Relationship Id="rId2" Type="http://schemas.openxmlformats.org/officeDocument/2006/relationships/image" Target="../media/image47.png"/><Relationship Id="rId1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6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2.png"/><Relationship Id="rId3" Type="http://schemas.openxmlformats.org/officeDocument/2006/relationships/image" Target="../media/image51.emf"/><Relationship Id="rId2" Type="http://schemas.openxmlformats.org/officeDocument/2006/relationships/oleObject" Target="../embeddings/oleObject32.bin"/><Relationship Id="rId1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52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7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9.jpeg"/><Relationship Id="rId4" Type="http://schemas.openxmlformats.org/officeDocument/2006/relationships/image" Target="../media/image58.emf"/><Relationship Id="rId3" Type="http://schemas.openxmlformats.org/officeDocument/2006/relationships/oleObject" Target="../embeddings/oleObject34.bin"/><Relationship Id="rId2" Type="http://schemas.openxmlformats.org/officeDocument/2006/relationships/image" Target="../media/image57.emf"/><Relationship Id="rId1" Type="http://schemas.openxmlformats.org/officeDocument/2006/relationships/oleObject" Target="../embeddings/oleObject33.bin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8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2.jpeg"/><Relationship Id="rId4" Type="http://schemas.openxmlformats.org/officeDocument/2006/relationships/image" Target="../media/image61.emf"/><Relationship Id="rId3" Type="http://schemas.openxmlformats.org/officeDocument/2006/relationships/oleObject" Target="../embeddings/oleObject36.bin"/><Relationship Id="rId2" Type="http://schemas.openxmlformats.org/officeDocument/2006/relationships/image" Target="../media/image60.emf"/><Relationship Id="rId1" Type="http://schemas.openxmlformats.org/officeDocument/2006/relationships/oleObject" Target="../embeddings/oleObject35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9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5.emf"/><Relationship Id="rId3" Type="http://schemas.openxmlformats.org/officeDocument/2006/relationships/oleObject" Target="../embeddings/oleObject38.bin"/><Relationship Id="rId2" Type="http://schemas.openxmlformats.org/officeDocument/2006/relationships/image" Target="../media/image64.emf"/><Relationship Id="rId1" Type="http://schemas.openxmlformats.org/officeDocument/2006/relationships/oleObject" Target="../embeddings/oleObject37.bin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10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9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.e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7.emf"/><Relationship Id="rId12" Type="http://schemas.openxmlformats.org/officeDocument/2006/relationships/vmlDrawing" Target="../drawings/vmlDrawing1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1.wmf"/><Relationship Id="rId1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0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7.png"/><Relationship Id="rId2" Type="http://schemas.openxmlformats.org/officeDocument/2006/relationships/image" Target="../media/image66.emf"/><Relationship Id="rId1" Type="http://schemas.openxmlformats.org/officeDocument/2006/relationships/oleObject" Target="../embeddings/oleObject39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9.emf"/><Relationship Id="rId3" Type="http://schemas.openxmlformats.org/officeDocument/2006/relationships/oleObject" Target="../embeddings/oleObject41.bin"/><Relationship Id="rId2" Type="http://schemas.openxmlformats.org/officeDocument/2006/relationships/image" Target="../media/image68.emf"/><Relationship Id="rId1" Type="http://schemas.openxmlformats.org/officeDocument/2006/relationships/oleObject" Target="../embeddings/oleObject40.bin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2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1.wmf"/><Relationship Id="rId3" Type="http://schemas.openxmlformats.org/officeDocument/2006/relationships/oleObject" Target="../embeddings/oleObject42.bin"/><Relationship Id="rId2" Type="http://schemas.openxmlformats.org/officeDocument/2006/relationships/image" Target="../media/image70.jpeg"/><Relationship Id="rId1" Type="http://schemas.openxmlformats.org/officeDocument/2006/relationships/tags" Target="../tags/tag5.xml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3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2.wmf"/><Relationship Id="rId2" Type="http://schemas.openxmlformats.org/officeDocument/2006/relationships/oleObject" Target="../embeddings/oleObject43.bin"/><Relationship Id="rId1" Type="http://schemas.openxmlformats.org/officeDocument/2006/relationships/image" Target="../media/image70.jpe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4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1.jpeg"/><Relationship Id="rId2" Type="http://schemas.openxmlformats.org/officeDocument/2006/relationships/image" Target="../media/image80.emf"/><Relationship Id="rId1" Type="http://schemas.openxmlformats.org/officeDocument/2006/relationships/oleObject" Target="../embeddings/oleObject44.bin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5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3.emf"/><Relationship Id="rId2" Type="http://schemas.openxmlformats.org/officeDocument/2006/relationships/oleObject" Target="../embeddings/oleObject45.bin"/><Relationship Id="rId1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.w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12.wmf"/><Relationship Id="rId1" Type="http://schemas.openxmlformats.org/officeDocument/2006/relationships/oleObject" Target="../embeddings/oleObject6.bin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9.bin"/><Relationship Id="rId8" Type="http://schemas.openxmlformats.org/officeDocument/2006/relationships/image" Target="../media/image87.wmf"/><Relationship Id="rId7" Type="http://schemas.openxmlformats.org/officeDocument/2006/relationships/oleObject" Target="../embeddings/oleObject48.bin"/><Relationship Id="rId6" Type="http://schemas.openxmlformats.org/officeDocument/2006/relationships/image" Target="../media/image74.png"/><Relationship Id="rId5" Type="http://schemas.openxmlformats.org/officeDocument/2006/relationships/image" Target="../media/image86.png"/><Relationship Id="rId4" Type="http://schemas.openxmlformats.org/officeDocument/2006/relationships/image" Target="../media/image85.wmf"/><Relationship Id="rId3" Type="http://schemas.openxmlformats.org/officeDocument/2006/relationships/oleObject" Target="../embeddings/oleObject47.bin"/><Relationship Id="rId2" Type="http://schemas.openxmlformats.org/officeDocument/2006/relationships/image" Target="../media/image84.wmf"/><Relationship Id="rId14" Type="http://schemas.openxmlformats.org/officeDocument/2006/relationships/vmlDrawing" Target="../drawings/vmlDrawing26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89.wmf"/><Relationship Id="rId11" Type="http://schemas.openxmlformats.org/officeDocument/2006/relationships/oleObject" Target="../embeddings/oleObject50.bin"/><Relationship Id="rId10" Type="http://schemas.openxmlformats.org/officeDocument/2006/relationships/image" Target="../media/image88.wmf"/><Relationship Id="rId1" Type="http://schemas.openxmlformats.org/officeDocument/2006/relationships/oleObject" Target="../embeddings/oleObject46.bin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7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4.wmf"/><Relationship Id="rId3" Type="http://schemas.openxmlformats.org/officeDocument/2006/relationships/oleObject" Target="../embeddings/oleObject51.bin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8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6.png"/><Relationship Id="rId2" Type="http://schemas.openxmlformats.org/officeDocument/2006/relationships/image" Target="../media/image92.emf"/><Relationship Id="rId1" Type="http://schemas.openxmlformats.org/officeDocument/2006/relationships/oleObject" Target="../embeddings/oleObject52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1" Type="http://schemas.openxmlformats.org/officeDocument/2006/relationships/image" Target="../media/image93.pn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9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5.emf"/><Relationship Id="rId2" Type="http://schemas.openxmlformats.org/officeDocument/2006/relationships/oleObject" Target="../embeddings/oleObject53.bin"/><Relationship Id="rId1" Type="http://schemas.openxmlformats.org/officeDocument/2006/relationships/image" Target="../media/image94.png"/></Relationships>
</file>

<file path=ppt/slides/_rels/slide5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0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7.emf"/><Relationship Id="rId3" Type="http://schemas.openxmlformats.org/officeDocument/2006/relationships/oleObject" Target="../embeddings/oleObject55.bin"/><Relationship Id="rId2" Type="http://schemas.openxmlformats.org/officeDocument/2006/relationships/image" Target="../media/image96.emf"/><Relationship Id="rId1" Type="http://schemas.openxmlformats.org/officeDocument/2006/relationships/oleObject" Target="../embeddings/oleObject54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9.jpeg"/><Relationship Id="rId1" Type="http://schemas.openxmlformats.org/officeDocument/2006/relationships/image" Target="../media/image98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w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14.wmf"/><Relationship Id="rId1" Type="http://schemas.openxmlformats.org/officeDocument/2006/relationships/oleObject" Target="../embeddings/oleObject8.bin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1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7.wmf"/><Relationship Id="rId6" Type="http://schemas.openxmlformats.org/officeDocument/2006/relationships/oleObject" Target="../embeddings/oleObject58.bin"/><Relationship Id="rId5" Type="http://schemas.openxmlformats.org/officeDocument/2006/relationships/image" Target="../media/image101.wmf"/><Relationship Id="rId4" Type="http://schemas.openxmlformats.org/officeDocument/2006/relationships/oleObject" Target="../embeddings/oleObject57.bin"/><Relationship Id="rId3" Type="http://schemas.openxmlformats.org/officeDocument/2006/relationships/image" Target="../media/image42.png"/><Relationship Id="rId2" Type="http://schemas.openxmlformats.org/officeDocument/2006/relationships/image" Target="../media/image100.wmf"/><Relationship Id="rId1" Type="http://schemas.openxmlformats.org/officeDocument/2006/relationships/oleObject" Target="../embeddings/oleObject56.bin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2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104.wmf"/><Relationship Id="rId4" Type="http://schemas.openxmlformats.org/officeDocument/2006/relationships/oleObject" Target="../embeddings/oleObject60.bin"/><Relationship Id="rId3" Type="http://schemas.openxmlformats.org/officeDocument/2006/relationships/image" Target="../media/image103.wmf"/><Relationship Id="rId2" Type="http://schemas.openxmlformats.org/officeDocument/2006/relationships/oleObject" Target="../embeddings/oleObject59.bin"/><Relationship Id="rId1" Type="http://schemas.openxmlformats.org/officeDocument/2006/relationships/image" Target="../media/image10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3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wmf"/><Relationship Id="rId4" Type="http://schemas.openxmlformats.org/officeDocument/2006/relationships/oleObject" Target="../embeddings/oleObject62.bin"/><Relationship Id="rId3" Type="http://schemas.openxmlformats.org/officeDocument/2006/relationships/image" Target="../media/image106.emf"/><Relationship Id="rId2" Type="http://schemas.openxmlformats.org/officeDocument/2006/relationships/oleObject" Target="../embeddings/oleObject61.bin"/><Relationship Id="rId1" Type="http://schemas.openxmlformats.org/officeDocument/2006/relationships/image" Target="../media/image105.png"/></Relationships>
</file>

<file path=ppt/slides/_rels/slide6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4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0.wmf"/><Relationship Id="rId3" Type="http://schemas.openxmlformats.org/officeDocument/2006/relationships/oleObject" Target="../embeddings/oleObject64.bin"/><Relationship Id="rId2" Type="http://schemas.openxmlformats.org/officeDocument/2006/relationships/image" Target="../media/image109.wmf"/><Relationship Id="rId1" Type="http://schemas.openxmlformats.org/officeDocument/2006/relationships/oleObject" Target="../embeddings/oleObject63.bin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13.wmf"/><Relationship Id="rId7" Type="http://schemas.openxmlformats.org/officeDocument/2006/relationships/oleObject" Target="../embeddings/oleObject68.bin"/><Relationship Id="rId6" Type="http://schemas.openxmlformats.org/officeDocument/2006/relationships/image" Target="../media/image112.wmf"/><Relationship Id="rId5" Type="http://schemas.openxmlformats.org/officeDocument/2006/relationships/oleObject" Target="../embeddings/oleObject67.bin"/><Relationship Id="rId4" Type="http://schemas.openxmlformats.org/officeDocument/2006/relationships/image" Target="../media/image104.wmf"/><Relationship Id="rId3" Type="http://schemas.openxmlformats.org/officeDocument/2006/relationships/oleObject" Target="../embeddings/oleObject66.bin"/><Relationship Id="rId2" Type="http://schemas.openxmlformats.org/officeDocument/2006/relationships/image" Target="../media/image111.emf"/><Relationship Id="rId10" Type="http://schemas.openxmlformats.org/officeDocument/2006/relationships/vmlDrawing" Target="../drawings/vmlDrawing35.vml"/><Relationship Id="rId1" Type="http://schemas.openxmlformats.org/officeDocument/2006/relationships/oleObject" Target="../embeddings/oleObject65.bin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4.wmf"/><Relationship Id="rId1" Type="http://schemas.openxmlformats.org/officeDocument/2006/relationships/oleObject" Target="../embeddings/oleObject69.bin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5.pn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7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6.wmf"/><Relationship Id="rId1" Type="http://schemas.openxmlformats.org/officeDocument/2006/relationships/oleObject" Target="../embeddings/oleObject70.bin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1.wmf"/><Relationship Id="rId7" Type="http://schemas.openxmlformats.org/officeDocument/2006/relationships/oleObject" Target="../embeddings/oleObject13.bin"/><Relationship Id="rId6" Type="http://schemas.openxmlformats.org/officeDocument/2006/relationships/image" Target="../media/image10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9.wmf"/><Relationship Id="rId3" Type="http://schemas.openxmlformats.org/officeDocument/2006/relationships/oleObject" Target="../embeddings/oleObject11.bin"/><Relationship Id="rId2" Type="http://schemas.openxmlformats.org/officeDocument/2006/relationships/image" Target="../media/image16.emf"/><Relationship Id="rId10" Type="http://schemas.openxmlformats.org/officeDocument/2006/relationships/vmlDrawing" Target="../drawings/vmlDrawing4.vml"/><Relationship Id="rId1" Type="http://schemas.openxmlformats.org/officeDocument/2006/relationships/oleObject" Target="../embeddings/oleObject10.bin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5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117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8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openxmlformats.org/officeDocument/2006/relationships/image" Target="../media/image120.png"/><Relationship Id="rId1" Type="http://schemas.openxmlformats.org/officeDocument/2006/relationships/image" Target="../media/image119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2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3.pn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image" Target="../media/image1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8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1.png"/><Relationship Id="rId1" Type="http://schemas.openxmlformats.org/officeDocument/2006/relationships/image" Target="../media/image130.pn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5.png"/><Relationship Id="rId2" Type="http://schemas.openxmlformats.org/officeDocument/2006/relationships/image" Target="../media/image133.png"/><Relationship Id="rId1" Type="http://schemas.openxmlformats.org/officeDocument/2006/relationships/image" Target="../media/image132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4.png"/><Relationship Id="rId1" Type="http://schemas.openxmlformats.org/officeDocument/2006/relationships/tags" Target="../tags/tag8.xml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image" Target="../media/image13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9.png"/><Relationship Id="rId1" Type="http://schemas.openxmlformats.org/officeDocument/2006/relationships/image" Target="../media/image138.pn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3.png"/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image" Target="../media/image140.pn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image" Target="../media/image144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jpeg"/><Relationship Id="rId3" Type="http://schemas.openxmlformats.org/officeDocument/2006/relationships/image" Target="../media/image18.emf"/><Relationship Id="rId2" Type="http://schemas.openxmlformats.org/officeDocument/2006/relationships/oleObject" Target="../embeddings/oleObject14.bin"/><Relationship Id="rId1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7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5.bin"/><Relationship Id="rId8" Type="http://schemas.openxmlformats.org/officeDocument/2006/relationships/image" Target="../media/image65.emf"/><Relationship Id="rId7" Type="http://schemas.openxmlformats.org/officeDocument/2006/relationships/oleObject" Target="../embeddings/oleObject74.bin"/><Relationship Id="rId6" Type="http://schemas.openxmlformats.org/officeDocument/2006/relationships/image" Target="../media/image11.wmf"/><Relationship Id="rId5" Type="http://schemas.openxmlformats.org/officeDocument/2006/relationships/oleObject" Target="../embeddings/oleObject73.bin"/><Relationship Id="rId4" Type="http://schemas.openxmlformats.org/officeDocument/2006/relationships/image" Target="../media/image10.wmf"/><Relationship Id="rId3" Type="http://schemas.openxmlformats.org/officeDocument/2006/relationships/oleObject" Target="../embeddings/oleObject72.bin"/><Relationship Id="rId22" Type="http://schemas.openxmlformats.org/officeDocument/2006/relationships/vmlDrawing" Target="../drawings/vmlDrawing38.v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111.emf"/><Relationship Id="rId2" Type="http://schemas.openxmlformats.org/officeDocument/2006/relationships/image" Target="../media/image9.wmf"/><Relationship Id="rId19" Type="http://schemas.openxmlformats.org/officeDocument/2006/relationships/oleObject" Target="../embeddings/oleObject80.bin"/><Relationship Id="rId18" Type="http://schemas.openxmlformats.org/officeDocument/2006/relationships/image" Target="../media/image106.emf"/><Relationship Id="rId17" Type="http://schemas.openxmlformats.org/officeDocument/2006/relationships/oleObject" Target="../embeddings/oleObject79.bin"/><Relationship Id="rId16" Type="http://schemas.openxmlformats.org/officeDocument/2006/relationships/image" Target="../media/image97.emf"/><Relationship Id="rId15" Type="http://schemas.openxmlformats.org/officeDocument/2006/relationships/oleObject" Target="../embeddings/oleObject78.bin"/><Relationship Id="rId14" Type="http://schemas.openxmlformats.org/officeDocument/2006/relationships/image" Target="../media/image96.emf"/><Relationship Id="rId13" Type="http://schemas.openxmlformats.org/officeDocument/2006/relationships/oleObject" Target="../embeddings/oleObject77.bin"/><Relationship Id="rId12" Type="http://schemas.openxmlformats.org/officeDocument/2006/relationships/image" Target="../media/image95.emf"/><Relationship Id="rId11" Type="http://schemas.openxmlformats.org/officeDocument/2006/relationships/oleObject" Target="../embeddings/oleObject76.bin"/><Relationship Id="rId10" Type="http://schemas.openxmlformats.org/officeDocument/2006/relationships/image" Target="../media/image80.emf"/><Relationship Id="rId1" Type="http://schemas.openxmlformats.org/officeDocument/2006/relationships/oleObject" Target="../embeddings/oleObject71.bin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3.wmf"/><Relationship Id="rId8" Type="http://schemas.openxmlformats.org/officeDocument/2006/relationships/oleObject" Target="../embeddings/oleObject81.bin"/><Relationship Id="rId7" Type="http://schemas.openxmlformats.org/officeDocument/2006/relationships/image" Target="../media/image152.png"/><Relationship Id="rId6" Type="http://schemas.openxmlformats.org/officeDocument/2006/relationships/image" Target="../media/image151.png"/><Relationship Id="rId5" Type="http://schemas.openxmlformats.org/officeDocument/2006/relationships/tags" Target="../tags/tag10.xml"/><Relationship Id="rId4" Type="http://schemas.openxmlformats.org/officeDocument/2006/relationships/image" Target="../media/image150.png"/><Relationship Id="rId3" Type="http://schemas.openxmlformats.org/officeDocument/2006/relationships/image" Target="../media/image149.png"/><Relationship Id="rId2" Type="http://schemas.openxmlformats.org/officeDocument/2006/relationships/image" Target="../media/image148.emf"/><Relationship Id="rId18" Type="http://schemas.openxmlformats.org/officeDocument/2006/relationships/vmlDrawing" Target="../drawings/vmlDrawing39.v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156.wmf"/><Relationship Id="rId15" Type="http://schemas.openxmlformats.org/officeDocument/2006/relationships/oleObject" Target="../embeddings/oleObject83.bin"/><Relationship Id="rId14" Type="http://schemas.openxmlformats.org/officeDocument/2006/relationships/tags" Target="../tags/tag12.xml"/><Relationship Id="rId13" Type="http://schemas.openxmlformats.org/officeDocument/2006/relationships/image" Target="../media/image155.wmf"/><Relationship Id="rId12" Type="http://schemas.openxmlformats.org/officeDocument/2006/relationships/oleObject" Target="../embeddings/oleObject82.bin"/><Relationship Id="rId11" Type="http://schemas.openxmlformats.org/officeDocument/2006/relationships/tags" Target="../tags/tag11.xml"/><Relationship Id="rId10" Type="http://schemas.openxmlformats.org/officeDocument/2006/relationships/image" Target="../media/image154.png"/><Relationship Id="rId1" Type="http://schemas.openxmlformats.org/officeDocument/2006/relationships/tags" Target="../tags/tag9.xml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image" Target="../media/image161.png"/><Relationship Id="rId7" Type="http://schemas.openxmlformats.org/officeDocument/2006/relationships/image" Target="../media/image160.png"/><Relationship Id="rId6" Type="http://schemas.openxmlformats.org/officeDocument/2006/relationships/image" Target="../media/image159.png"/><Relationship Id="rId5" Type="http://schemas.openxmlformats.org/officeDocument/2006/relationships/tags" Target="../tags/tag13.xml"/><Relationship Id="rId4" Type="http://schemas.openxmlformats.org/officeDocument/2006/relationships/image" Target="../media/image158.emf"/><Relationship Id="rId3" Type="http://schemas.openxmlformats.org/officeDocument/2006/relationships/oleObject" Target="../embeddings/oleObject85.bin"/><Relationship Id="rId2" Type="http://schemas.openxmlformats.org/officeDocument/2006/relationships/image" Target="../media/image157.emf"/><Relationship Id="rId15" Type="http://schemas.openxmlformats.org/officeDocument/2006/relationships/vmlDrawing" Target="../drawings/vmlDrawing40.v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63.wmf"/><Relationship Id="rId12" Type="http://schemas.openxmlformats.org/officeDocument/2006/relationships/oleObject" Target="../embeddings/oleObject86.bin"/><Relationship Id="rId11" Type="http://schemas.openxmlformats.org/officeDocument/2006/relationships/tags" Target="../tags/tag15.xml"/><Relationship Id="rId10" Type="http://schemas.openxmlformats.org/officeDocument/2006/relationships/image" Target="../media/image162.png"/><Relationship Id="rId1" Type="http://schemas.openxmlformats.org/officeDocument/2006/relationships/oleObject" Target="../embeddings/oleObject84.bin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0.png"/><Relationship Id="rId8" Type="http://schemas.openxmlformats.org/officeDocument/2006/relationships/image" Target="../media/image158.emf"/><Relationship Id="rId7" Type="http://schemas.openxmlformats.org/officeDocument/2006/relationships/oleObject" Target="../embeddings/oleObject89.bin"/><Relationship Id="rId6" Type="http://schemas.openxmlformats.org/officeDocument/2006/relationships/image" Target="../media/image165.png"/><Relationship Id="rId5" Type="http://schemas.openxmlformats.org/officeDocument/2006/relationships/tags" Target="../tags/tag16.xml"/><Relationship Id="rId4" Type="http://schemas.openxmlformats.org/officeDocument/2006/relationships/image" Target="../media/image157.emf"/><Relationship Id="rId3" Type="http://schemas.openxmlformats.org/officeDocument/2006/relationships/oleObject" Target="../embeddings/oleObject88.bin"/><Relationship Id="rId2" Type="http://schemas.openxmlformats.org/officeDocument/2006/relationships/image" Target="../media/image164.emf"/><Relationship Id="rId11" Type="http://schemas.openxmlformats.org/officeDocument/2006/relationships/vmlDrawing" Target="../drawings/vmlDrawing41.vml"/><Relationship Id="rId10" Type="http://schemas.openxmlformats.org/officeDocument/2006/relationships/slideLayout" Target="../slideLayouts/slideLayout2.xml"/><Relationship Id="rId1" Type="http://schemas.openxmlformats.org/officeDocument/2006/relationships/oleObject" Target="../embeddings/oleObject87.bin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2"/>
          <p:cNvSpPr/>
          <p:nvPr/>
        </p:nvSpPr>
        <p:spPr>
          <a:xfrm>
            <a:off x="1588" y="0"/>
            <a:ext cx="9142412" cy="6858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ctr" anchorCtr="0"/>
          <a:lstStyle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074" name="Picture 6" descr="zcz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7050" y="260350"/>
            <a:ext cx="1943100" cy="7159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5" name="Line 7"/>
          <p:cNvSpPr/>
          <p:nvPr/>
        </p:nvSpPr>
        <p:spPr>
          <a:xfrm>
            <a:off x="0" y="1125538"/>
            <a:ext cx="9144000" cy="0"/>
          </a:xfrm>
          <a:prstGeom prst="line">
            <a:avLst/>
          </a:prstGeom>
          <a:ln w="28575" cap="flat" cmpd="sng">
            <a:solidFill>
              <a:srgbClr val="EAEAEA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076" name="文本框 1"/>
          <p:cNvSpPr txBox="1"/>
          <p:nvPr/>
        </p:nvSpPr>
        <p:spPr>
          <a:xfrm>
            <a:off x="2586038" y="5299075"/>
            <a:ext cx="4465637" cy="5334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2400" dirty="0">
                <a:latin typeface="Comic Sans MS" panose="030F0702030302020204" pitchFamily="2" charset="0"/>
                <a:ea typeface="宋体" panose="02010600030101010101" pitchFamily="2" charset="-122"/>
              </a:rPr>
              <a:t>Email:379100463@qq.com</a:t>
            </a:r>
            <a:r>
              <a:rPr lang="zh-CN" altLang="en-US" sz="2400" dirty="0"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endParaRPr lang="en-US" altLang="zh-CN" sz="24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3077" name="文本框 1"/>
          <p:cNvSpPr txBox="1"/>
          <p:nvPr/>
        </p:nvSpPr>
        <p:spPr>
          <a:xfrm>
            <a:off x="2303463" y="3790950"/>
            <a:ext cx="4465637" cy="156781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dirty="0">
                <a:latin typeface="华文行楷" panose="02010800040101010101" charset="-122"/>
                <a:ea typeface="华文行楷" panose="02010800040101010101" charset="-122"/>
                <a:sym typeface="宋体" panose="02010600030101010101" pitchFamily="2" charset="-122"/>
              </a:rPr>
              <a:t>张俊涛</a:t>
            </a:r>
            <a:endParaRPr lang="zh-CN" altLang="en-US" sz="2400" dirty="0">
              <a:latin typeface="楷体" panose="02010609060101010101" charset="-122"/>
              <a:ea typeface="楷体" panose="02010609060101010101" charset="-122"/>
              <a:sym typeface="宋体" panose="02010600030101010101" pitchFamily="2" charset="-122"/>
            </a:endParaRPr>
          </a:p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</a:rPr>
              <a:t>陕西科技大学</a:t>
            </a:r>
            <a:endParaRPr lang="zh-CN" altLang="en-US" sz="2400" dirty="0">
              <a:latin typeface="隶书" panose="02010509060101010101" charset="-122"/>
              <a:ea typeface="隶书" panose="02010509060101010101" charset="-122"/>
            </a:endParaRPr>
          </a:p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</a:rPr>
              <a:t>电子信息与人工智能学院</a:t>
            </a:r>
            <a:endParaRPr lang="zh-CN" altLang="en-US" sz="2400" dirty="0"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078" name="Rectangle 5"/>
          <p:cNvSpPr/>
          <p:nvPr/>
        </p:nvSpPr>
        <p:spPr>
          <a:xfrm>
            <a:off x="860425" y="1763713"/>
            <a:ext cx="7351713" cy="15843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algn="ctr" defTabSz="914400">
              <a:lnSpc>
                <a:spcPct val="150000"/>
              </a:lnSpc>
              <a:tabLst>
                <a:tab pos="1790700" algn="l"/>
              </a:tabLst>
            </a:pPr>
            <a:r>
              <a:rPr lang="en-US" altLang="zh-CN" sz="3600" b="0" dirty="0">
                <a:latin typeface="黑体" panose="02010609060101010101" pitchFamily="2" charset="-122"/>
                <a:ea typeface="黑体" panose="02010609060101010101" pitchFamily="2" charset="-122"/>
              </a:rPr>
              <a:t>《</a:t>
            </a:r>
            <a:r>
              <a:rPr lang="zh-CN" altLang="zh-CN" sz="3600" b="0" dirty="0">
                <a:latin typeface="黑体" panose="02010609060101010101" pitchFamily="2" charset="-122"/>
                <a:ea typeface="黑体" panose="02010609060101010101" pitchFamily="2" charset="-122"/>
              </a:rPr>
              <a:t>数字电路与逻辑设计</a:t>
            </a:r>
            <a:r>
              <a:rPr lang="en-US" altLang="zh-CN" sz="3600" b="0" dirty="0">
                <a:latin typeface="黑体" panose="02010609060101010101" pitchFamily="2" charset="-122"/>
                <a:ea typeface="黑体" panose="02010609060101010101" pitchFamily="2" charset="-122"/>
              </a:rPr>
              <a:t>》</a:t>
            </a:r>
            <a:endParaRPr lang="en-US" altLang="zh-CN" sz="3600" b="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algn="ctr" defTabSz="914400">
              <a:lnSpc>
                <a:spcPct val="150000"/>
              </a:lnSpc>
              <a:tabLst>
                <a:tab pos="1790700" algn="l"/>
              </a:tabLst>
            </a:pPr>
            <a:r>
              <a:rPr lang="zh-CN" altLang="en-US" sz="3600" b="0" dirty="0">
                <a:latin typeface="黑体" panose="02010609060101010101" pitchFamily="2" charset="-122"/>
                <a:ea typeface="黑体" panose="02010609060101010101" pitchFamily="2" charset="-122"/>
              </a:rPr>
              <a:t>教学课件</a:t>
            </a:r>
            <a:endParaRPr lang="zh-CN" altLang="en-US" sz="3600" b="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algn="ctr" defTabSz="914400">
              <a:lnSpc>
                <a:spcPct val="150000"/>
              </a:lnSpc>
              <a:tabLst>
                <a:tab pos="1790700" algn="l"/>
              </a:tabLst>
            </a:pPr>
            <a:endParaRPr lang="zh-CN" altLang="en-US" sz="4800" b="0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pic>
        <p:nvPicPr>
          <p:cNvPr id="3079" name="图片 1" descr="清华出版社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3" y="84138"/>
            <a:ext cx="3000375" cy="952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图片 11268"/>
          <p:cNvPicPr>
            <a:picLocks noChangeAspect="1"/>
          </p:cNvPicPr>
          <p:nvPr/>
        </p:nvPicPr>
        <p:blipFill>
          <a:blip r:embed="rId1"/>
          <a:srcRect b="14401"/>
          <a:stretch>
            <a:fillRect/>
          </a:stretch>
        </p:blipFill>
        <p:spPr>
          <a:xfrm>
            <a:off x="2865438" y="1074738"/>
            <a:ext cx="2479675" cy="23288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2" name="文本框 3"/>
          <p:cNvSpPr txBox="1"/>
          <p:nvPr/>
        </p:nvSpPr>
        <p:spPr>
          <a:xfrm>
            <a:off x="785495" y="614363"/>
            <a:ext cx="325437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2.</a:t>
            </a:r>
            <a:r>
              <a:rPr lang="zh-CN" altLang="en-US" sz="240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二极管基本开关电路</a:t>
            </a:r>
            <a:endParaRPr lang="zh-CN" altLang="en-US" sz="240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graphicFrame>
        <p:nvGraphicFramePr>
          <p:cNvPr id="5" name="表格 4"/>
          <p:cNvGraphicFramePr/>
          <p:nvPr/>
        </p:nvGraphicFramePr>
        <p:xfrm>
          <a:off x="6675438" y="1162050"/>
          <a:ext cx="2065655" cy="14871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1085"/>
                <a:gridCol w="1004570"/>
              </a:tblGrid>
              <a:tr h="4470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 i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V</a:t>
                      </a:r>
                      <a:r>
                        <a:rPr lang="en-US" sz="1600" b="0" baseline="-2500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I</a:t>
                      </a:r>
                      <a:endParaRPr lang="en-US" altLang="en-US" sz="1600" b="0" i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 i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V</a:t>
                      </a:r>
                      <a:r>
                        <a:rPr lang="en-US" sz="1600" b="0" baseline="-2500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O</a:t>
                      </a:r>
                      <a:endParaRPr lang="en-US" altLang="en-US" sz="1600" b="0" i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87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0V 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0.7V 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3V 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3.7V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55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380" name="文本框 13318"/>
          <p:cNvSpPr txBox="1"/>
          <p:nvPr/>
        </p:nvSpPr>
        <p:spPr>
          <a:xfrm>
            <a:off x="5984875" y="2878138"/>
            <a:ext cx="1633538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按正逻辑赋值</a:t>
            </a:r>
            <a:endParaRPr lang="en-US" altLang="zh-CN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381" name="文本框 13318"/>
          <p:cNvSpPr txBox="1"/>
          <p:nvPr/>
        </p:nvSpPr>
        <p:spPr>
          <a:xfrm>
            <a:off x="7612063" y="5848350"/>
            <a:ext cx="658812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Y=A</a:t>
            </a:r>
            <a:endParaRPr lang="en-US" altLang="zh-CN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5382" name="文本框 12290"/>
          <p:cNvSpPr txBox="1"/>
          <p:nvPr/>
        </p:nvSpPr>
        <p:spPr>
          <a:xfrm>
            <a:off x="929005" y="3848100"/>
            <a:ext cx="2592388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4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3. </a:t>
            </a:r>
            <a:r>
              <a:rPr lang="zh-CN" altLang="en-US" sz="24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二极管与门</a:t>
            </a:r>
            <a:endParaRPr lang="zh-CN" altLang="en-US" sz="2400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15383" name="图片 12293"/>
          <p:cNvPicPr>
            <a:picLocks noChangeAspect="1"/>
          </p:cNvPicPr>
          <p:nvPr/>
        </p:nvPicPr>
        <p:blipFill>
          <a:blip r:embed="rId2"/>
          <a:srcRect b="25612"/>
          <a:stretch>
            <a:fillRect/>
          </a:stretch>
        </p:blipFill>
        <p:spPr>
          <a:xfrm>
            <a:off x="3290888" y="4090988"/>
            <a:ext cx="2562225" cy="21256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右箭头 8"/>
          <p:cNvSpPr/>
          <p:nvPr/>
        </p:nvSpPr>
        <p:spPr>
          <a:xfrm>
            <a:off x="5707063" y="2162175"/>
            <a:ext cx="360363" cy="215900"/>
          </a:xfrm>
          <a:prstGeom prst="rightArrow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scaled="0"/>
          </a:gra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5385" name="文本框 2"/>
          <p:cNvSpPr txBox="1"/>
          <p:nvPr/>
        </p:nvSpPr>
        <p:spPr>
          <a:xfrm>
            <a:off x="7272338" y="706438"/>
            <a:ext cx="8731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电平表</a:t>
            </a:r>
            <a:endParaRPr lang="zh-CN" altLang="en-US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10" name="表格 9"/>
          <p:cNvGraphicFramePr/>
          <p:nvPr/>
        </p:nvGraphicFramePr>
        <p:xfrm>
          <a:off x="6881813" y="3700463"/>
          <a:ext cx="2016125" cy="15265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5685"/>
                <a:gridCol w="980440"/>
              </a:tblGrid>
              <a:tr h="4254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600" b="0" i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A</a:t>
                      </a:r>
                      <a:endParaRPr lang="en-US" altLang="en-US" sz="1600" b="0" i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600" b="0" i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Y</a:t>
                      </a:r>
                      <a:endParaRPr lang="en-US" altLang="en-US" sz="1600" b="0" i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13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0 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0 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1 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1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0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403" name="文本框 2"/>
          <p:cNvSpPr txBox="1"/>
          <p:nvPr/>
        </p:nvSpPr>
        <p:spPr>
          <a:xfrm>
            <a:off x="7397750" y="3300413"/>
            <a:ext cx="8731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真值表</a:t>
            </a:r>
            <a:endParaRPr lang="zh-CN" altLang="en-US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下箭头 12"/>
          <p:cNvSpPr/>
          <p:nvPr/>
        </p:nvSpPr>
        <p:spPr>
          <a:xfrm>
            <a:off x="7834313" y="5486400"/>
            <a:ext cx="215900" cy="34925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4" name="文本框 13"/>
          <p:cNvSpPr txBox="1"/>
          <p:nvPr/>
        </p:nvSpPr>
        <p:spPr>
          <a:xfrm>
            <a:off x="908049" y="1116296"/>
            <a:ext cx="1597661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noProof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Arial" panose="020B0604020202020204" pitchFamily="34" charset="0"/>
                <a:ea typeface="楷体_GB2312" pitchFamily="1" charset="-122"/>
                <a:cs typeface="+mn-cs"/>
                <a:sym typeface="+mn-ea"/>
              </a:rPr>
              <a:t>分析条件：</a:t>
            </a:r>
            <a:endParaRPr lang="zh-CN" altLang="en-US" noProof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Arial" panose="020B0604020202020204" pitchFamily="34" charset="0"/>
              <a:ea typeface="楷体_GB2312" pitchFamily="1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noProof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Comic Sans MS" panose="030F0702030302020204" pitchFamily="2" charset="0"/>
                <a:ea typeface="楷体_GB2312" pitchFamily="1" charset="-122"/>
                <a:cs typeface="Comic Sans MS" panose="030F0702030302020204" pitchFamily="2" charset="0"/>
                <a:sym typeface="+mn-ea"/>
              </a:rPr>
              <a:t>V</a:t>
            </a:r>
            <a:r>
              <a:rPr lang="en-US" altLang="zh-CN" baseline="-25000" noProof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Comic Sans MS" panose="030F0702030302020204" pitchFamily="2" charset="0"/>
                <a:ea typeface="楷体_GB2312" pitchFamily="1" charset="-122"/>
                <a:cs typeface="Comic Sans MS" panose="030F0702030302020204" pitchFamily="2" charset="0"/>
                <a:sym typeface="+mn-ea"/>
              </a:rPr>
              <a:t>CC</a:t>
            </a:r>
            <a:r>
              <a:rPr lang="en-US" altLang="zh-CN" noProof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Comic Sans MS" panose="030F0702030302020204" pitchFamily="2" charset="0"/>
                <a:ea typeface="楷体_GB2312" pitchFamily="1" charset="-122"/>
                <a:cs typeface="Comic Sans MS" panose="030F0702030302020204" pitchFamily="2" charset="0"/>
                <a:sym typeface="+mn-ea"/>
              </a:rPr>
              <a:t> = 5V</a:t>
            </a:r>
            <a:r>
              <a:rPr lang="zh-CN" altLang="en-US" noProof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Comic Sans MS" panose="030F0702030302020204" pitchFamily="2" charset="0"/>
                <a:ea typeface="楷体_GB2312" pitchFamily="1" charset="-122"/>
                <a:cs typeface="Comic Sans MS" panose="030F0702030302020204" pitchFamily="2" charset="0"/>
                <a:sym typeface="+mn-ea"/>
              </a:rPr>
              <a:t>，</a:t>
            </a:r>
            <a:endParaRPr lang="zh-CN" altLang="en-US" noProof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a typeface="楷体_GB2312" pitchFamily="1" charset="-122"/>
              <a:cs typeface="Comic Sans MS" panose="030F0702030302020204" pitchFamily="2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noProof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Comic Sans MS" panose="030F0702030302020204" pitchFamily="2" charset="0"/>
                <a:ea typeface="楷体_GB2312" pitchFamily="1" charset="-122"/>
                <a:cs typeface="Comic Sans MS" panose="030F0702030302020204" pitchFamily="2" charset="0"/>
                <a:sym typeface="+mn-ea"/>
              </a:rPr>
              <a:t>V</a:t>
            </a:r>
            <a:r>
              <a:rPr lang="en-US" altLang="zh-CN" baseline="-25000" noProof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Comic Sans MS" panose="030F0702030302020204" pitchFamily="2" charset="0"/>
                <a:ea typeface="楷体_GB2312" pitchFamily="1" charset="-122"/>
                <a:cs typeface="Comic Sans MS" panose="030F0702030302020204" pitchFamily="2" charset="0"/>
                <a:sym typeface="+mn-ea"/>
              </a:rPr>
              <a:t>IH</a:t>
            </a:r>
            <a:r>
              <a:rPr lang="en-US" altLang="zh-CN" noProof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Comic Sans MS" panose="030F0702030302020204" pitchFamily="2" charset="0"/>
                <a:ea typeface="楷体_GB2312" pitchFamily="1" charset="-122"/>
                <a:cs typeface="Comic Sans MS" panose="030F0702030302020204" pitchFamily="2" charset="0"/>
                <a:sym typeface="+mn-ea"/>
              </a:rPr>
              <a:t>=3V,  </a:t>
            </a:r>
            <a:endParaRPr lang="en-US" altLang="zh-CN" noProof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a typeface="楷体_GB2312" pitchFamily="1" charset="-122"/>
              <a:cs typeface="Comic Sans MS" panose="030F0702030302020204" pitchFamily="2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noProof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Comic Sans MS" panose="030F0702030302020204" pitchFamily="2" charset="0"/>
                <a:ea typeface="楷体_GB2312" pitchFamily="1" charset="-122"/>
                <a:cs typeface="Comic Sans MS" panose="030F0702030302020204" pitchFamily="2" charset="0"/>
                <a:sym typeface="+mn-ea"/>
              </a:rPr>
              <a:t>V</a:t>
            </a:r>
            <a:r>
              <a:rPr lang="en-US" altLang="zh-CN" baseline="-25000" noProof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Comic Sans MS" panose="030F0702030302020204" pitchFamily="2" charset="0"/>
                <a:ea typeface="楷体_GB2312" pitchFamily="1" charset="-122"/>
                <a:cs typeface="Comic Sans MS" panose="030F0702030302020204" pitchFamily="2" charset="0"/>
                <a:sym typeface="+mn-ea"/>
              </a:rPr>
              <a:t>IL</a:t>
            </a:r>
            <a:r>
              <a:rPr lang="en-US" altLang="zh-CN" noProof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Comic Sans MS" panose="030F0702030302020204" pitchFamily="2" charset="0"/>
                <a:ea typeface="楷体_GB2312" pitchFamily="1" charset="-122"/>
                <a:cs typeface="Comic Sans MS" panose="030F0702030302020204" pitchFamily="2" charset="0"/>
                <a:sym typeface="+mn-ea"/>
              </a:rPr>
              <a:t>=0V</a:t>
            </a:r>
            <a:r>
              <a:rPr lang="zh-CN" altLang="en-US" noProof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Comic Sans MS" panose="030F0702030302020204" pitchFamily="2" charset="0"/>
                <a:ea typeface="楷体_GB2312" pitchFamily="1" charset="-122"/>
                <a:cs typeface="Comic Sans MS" panose="030F0702030302020204" pitchFamily="2" charset="0"/>
                <a:sym typeface="+mn-ea"/>
              </a:rPr>
              <a:t>。</a:t>
            </a:r>
            <a:endParaRPr lang="zh-CN" altLang="en-US" noProof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a typeface="楷体_GB2312" pitchFamily="1" charset="-122"/>
              <a:cs typeface="Comic Sans MS" panose="030F0702030302020204" pitchFamily="2" charset="0"/>
            </a:endParaRPr>
          </a:p>
          <a:p>
            <a:pPr>
              <a:lnSpc>
                <a:spcPct val="150000"/>
              </a:lnSpc>
            </a:pPr>
            <a:r>
              <a:rPr lang="zh-CN" altLang="en-US" noProof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Comic Sans MS" panose="030F0702030302020204" pitchFamily="2" charset="0"/>
                <a:ea typeface="楷体_GB2312" pitchFamily="1" charset="-122"/>
                <a:cs typeface="Comic Sans MS" panose="030F0702030302020204" pitchFamily="2" charset="0"/>
                <a:sym typeface="+mn-ea"/>
              </a:rPr>
              <a:t>二极管导通时，</a:t>
            </a:r>
            <a:endParaRPr lang="zh-CN" altLang="en-US" noProof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a typeface="楷体_GB2312" pitchFamily="1" charset="-122"/>
              <a:cs typeface="Comic Sans MS" panose="030F0702030302020204" pitchFamily="2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noProof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Comic Sans MS" panose="030F0702030302020204" pitchFamily="2" charset="0"/>
                <a:ea typeface="楷体_GB2312" pitchFamily="1" charset="-122"/>
                <a:cs typeface="Comic Sans MS" panose="030F0702030302020204" pitchFamily="2" charset="0"/>
                <a:sym typeface="+mn-ea"/>
              </a:rPr>
              <a:t>V</a:t>
            </a:r>
            <a:r>
              <a:rPr lang="en-US" altLang="zh-CN" baseline="-25000" noProof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Comic Sans MS" panose="030F0702030302020204" pitchFamily="2" charset="0"/>
                <a:ea typeface="楷体_GB2312" pitchFamily="1" charset="-122"/>
                <a:cs typeface="Comic Sans MS" panose="030F0702030302020204" pitchFamily="2" charset="0"/>
                <a:sym typeface="+mn-ea"/>
              </a:rPr>
              <a:t>D</a:t>
            </a:r>
            <a:r>
              <a:rPr lang="en-US" altLang="zh-CN" noProof="1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  <a:sym typeface="+mn-ea"/>
              </a:rPr>
              <a:t>≈</a:t>
            </a:r>
            <a:r>
              <a:rPr lang="en-US" altLang="zh-CN" noProof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Comic Sans MS" panose="030F0702030302020204" pitchFamily="2" charset="0"/>
                <a:ea typeface="楷体_GB2312" pitchFamily="1" charset="-122"/>
                <a:cs typeface="Comic Sans MS" panose="030F0702030302020204" pitchFamily="2" charset="0"/>
                <a:sym typeface="+mn-ea"/>
              </a:rPr>
              <a:t>0.7V</a:t>
            </a:r>
            <a:endParaRPr lang="en-US" altLang="zh-CN" noProof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a typeface="楷体_GB2312" pitchFamily="1" charset="-122"/>
              <a:cs typeface="Comic Sans MS" panose="030F0702030302020204" pitchFamily="2" charset="0"/>
              <a:sym typeface="+mn-ea"/>
            </a:endParaRPr>
          </a:p>
        </p:txBody>
      </p:sp>
      <p:sp>
        <p:nvSpPr>
          <p:cNvPr id="15" name="下箭头 14"/>
          <p:cNvSpPr/>
          <p:nvPr/>
        </p:nvSpPr>
        <p:spPr>
          <a:xfrm>
            <a:off x="7618413" y="2828925"/>
            <a:ext cx="215900" cy="34925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3" name="右弧形箭头 2"/>
          <p:cNvSpPr/>
          <p:nvPr/>
        </p:nvSpPr>
        <p:spPr>
          <a:xfrm>
            <a:off x="5038725" y="3101975"/>
            <a:ext cx="254000" cy="974725"/>
          </a:xfrm>
          <a:prstGeom prst="curvedLeftArrow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scaled="0"/>
          </a:gra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5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1" dur="80"/>
                                        <p:tgtEl>
                                          <p:spTgt spid="153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2" dur="80"/>
                                        <p:tgtEl>
                                          <p:spTgt spid="153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80"/>
                                        <p:tgtEl>
                                          <p:spTgt spid="153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1" dur="80"/>
                                        <p:tgtEl>
                                          <p:spTgt spid="153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2" dur="80"/>
                                        <p:tgtEl>
                                          <p:spTgt spid="153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80"/>
                                        <p:tgtEl>
                                          <p:spTgt spid="153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8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2" dur="80"/>
                                        <p:tgtEl>
                                          <p:spTgt spid="1540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3" dur="80"/>
                                        <p:tgtEl>
                                          <p:spTgt spid="154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80"/>
                                        <p:tgtEl>
                                          <p:spTgt spid="154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2" dur="80"/>
                                        <p:tgtEl>
                                          <p:spTgt spid="1538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3" dur="80"/>
                                        <p:tgtEl>
                                          <p:spTgt spid="153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80"/>
                                        <p:tgtEl>
                                          <p:spTgt spid="153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5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7" dur="80"/>
                                        <p:tgtEl>
                                          <p:spTgt spid="153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8" dur="80"/>
                                        <p:tgtEl>
                                          <p:spTgt spid="153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80"/>
                                        <p:tgtEl>
                                          <p:spTgt spid="153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/>
      <p:bldP spid="15362" grpId="1"/>
      <p:bldP spid="15380" grpId="0"/>
      <p:bldP spid="15380" grpId="1"/>
      <p:bldP spid="15381" grpId="0"/>
      <p:bldP spid="15381" grpId="1"/>
      <p:bldP spid="15382" grpId="0"/>
      <p:bldP spid="15382" grpId="1"/>
      <p:bldP spid="9" grpId="0" animBg="1"/>
      <p:bldP spid="9" grpId="1" animBg="1"/>
      <p:bldP spid="15385" grpId="0"/>
      <p:bldP spid="15385" grpId="1"/>
      <p:bldP spid="15403" grpId="0"/>
      <p:bldP spid="15403" grpId="1"/>
      <p:bldP spid="13" grpId="0" animBg="1"/>
      <p:bldP spid="13" grpId="1" animBg="1"/>
      <p:bldP spid="14" grpId="0"/>
      <p:bldP spid="14" grpId="1"/>
      <p:bldP spid="15" grpId="0" animBg="1"/>
      <p:bldP spid="15" grpId="1" animBg="1"/>
      <p:bldP spid="3" grpId="0" bldLvl="0" animBg="1"/>
      <p:bldP spid="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矩形 12289"/>
          <p:cNvSpPr/>
          <p:nvPr/>
        </p:nvSpPr>
        <p:spPr>
          <a:xfrm>
            <a:off x="0" y="33385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6386" name="文本框 12294"/>
          <p:cNvSpPr txBox="1"/>
          <p:nvPr/>
        </p:nvSpPr>
        <p:spPr>
          <a:xfrm>
            <a:off x="4838700" y="3187700"/>
            <a:ext cx="17589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按正逻辑赋值</a:t>
            </a:r>
            <a:r>
              <a:rPr lang="en-US" altLang="zh-CN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lang="en-US" altLang="zh-CN" dirty="0">
              <a:solidFill>
                <a:srgbClr val="009AD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87" name="文本框 12296"/>
          <p:cNvSpPr txBox="1"/>
          <p:nvPr/>
        </p:nvSpPr>
        <p:spPr>
          <a:xfrm>
            <a:off x="959485" y="4617085"/>
            <a:ext cx="3844925" cy="1338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3-1.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如果上图的二极管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与门电路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采用负逻辑赋值，结果为什么门电路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?  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试进行分析说明。</a:t>
            </a:r>
            <a:endParaRPr lang="zh-CN" altLang="en-US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16" name="文本框 1"/>
          <p:cNvSpPr txBox="1"/>
          <p:nvPr/>
        </p:nvSpPr>
        <p:spPr>
          <a:xfrm>
            <a:off x="1319213" y="3124200"/>
            <a:ext cx="11033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与门电路</a:t>
            </a:r>
            <a:endParaRPr lang="zh-CN" altLang="en-US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389" name="文本框 2"/>
          <p:cNvSpPr txBox="1"/>
          <p:nvPr/>
        </p:nvSpPr>
        <p:spPr>
          <a:xfrm>
            <a:off x="6227763" y="691833"/>
            <a:ext cx="8731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电平表</a:t>
            </a:r>
            <a:endParaRPr lang="zh-CN" altLang="en-US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390" name="文本框 3"/>
          <p:cNvSpPr txBox="1"/>
          <p:nvPr/>
        </p:nvSpPr>
        <p:spPr>
          <a:xfrm>
            <a:off x="6400800" y="3654425"/>
            <a:ext cx="8731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真值表</a:t>
            </a:r>
            <a:endParaRPr lang="zh-CN" altLang="en-US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9485" y="4156710"/>
            <a:ext cx="202057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400" noProof="1">
                <a:solidFill>
                  <a:srgbClr val="FF3300"/>
                </a:solidFill>
                <a:latin typeface="+mn-ea"/>
                <a:ea typeface="+mn-ea"/>
                <a:cs typeface="+mn-ea"/>
                <a:sym typeface="Wingdings" panose="05000000000000000000" charset="0"/>
              </a:rPr>
              <a:t>? </a:t>
            </a:r>
            <a:r>
              <a:rPr lang="zh-CN" sz="2400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+mn-ea"/>
                <a:ea typeface="+mn-ea"/>
                <a:cs typeface="+mn-ea"/>
                <a:sym typeface="+mn-ea"/>
              </a:rPr>
              <a:t>思考与练习</a:t>
            </a:r>
            <a:endParaRPr lang="zh-CN" altLang="en-US" sz="2400" noProof="1"/>
          </a:p>
        </p:txBody>
      </p:sp>
      <p:pic>
        <p:nvPicPr>
          <p:cNvPr id="13320" name="图片 12293"/>
          <p:cNvPicPr>
            <a:picLocks noChangeAspect="1"/>
          </p:cNvPicPr>
          <p:nvPr/>
        </p:nvPicPr>
        <p:blipFill>
          <a:blip r:embed="rId1"/>
          <a:srcRect b="25612"/>
          <a:stretch>
            <a:fillRect/>
          </a:stretch>
        </p:blipFill>
        <p:spPr>
          <a:xfrm>
            <a:off x="815975" y="928688"/>
            <a:ext cx="2562225" cy="21256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右箭头 7"/>
          <p:cNvSpPr/>
          <p:nvPr/>
        </p:nvSpPr>
        <p:spPr>
          <a:xfrm>
            <a:off x="3979863" y="2028825"/>
            <a:ext cx="360363" cy="215900"/>
          </a:xfrm>
          <a:prstGeom prst="rightArrow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scaled="0"/>
          </a:gra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3" name="下箭头 12"/>
          <p:cNvSpPr/>
          <p:nvPr/>
        </p:nvSpPr>
        <p:spPr>
          <a:xfrm>
            <a:off x="6729413" y="3124200"/>
            <a:ext cx="215900" cy="43180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6447" name="文本框 13318"/>
          <p:cNvSpPr txBox="1"/>
          <p:nvPr/>
        </p:nvSpPr>
        <p:spPr>
          <a:xfrm>
            <a:off x="6718300" y="5735638"/>
            <a:ext cx="11144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Y=AB</a:t>
            </a:r>
            <a:endParaRPr lang="en-US" altLang="zh-CN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9" name="右箭头 8"/>
          <p:cNvSpPr/>
          <p:nvPr/>
        </p:nvSpPr>
        <p:spPr>
          <a:xfrm>
            <a:off x="6235700" y="5811838"/>
            <a:ext cx="360363" cy="215900"/>
          </a:xfrm>
          <a:prstGeom prst="rightArrow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scaled="0"/>
          </a:gra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graphicFrame>
        <p:nvGraphicFramePr>
          <p:cNvPr id="4" name="表格 3"/>
          <p:cNvGraphicFramePr/>
          <p:nvPr/>
        </p:nvGraphicFramePr>
        <p:xfrm>
          <a:off x="5278438" y="1130300"/>
          <a:ext cx="2999105" cy="1457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1080"/>
                <a:gridCol w="1011555"/>
                <a:gridCol w="966470"/>
              </a:tblGrid>
              <a:tr h="3238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 i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V</a:t>
                      </a:r>
                      <a:r>
                        <a:rPr lang="en-US" sz="1600" b="0" baseline="-2500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A</a:t>
                      </a:r>
                      <a:endParaRPr lang="en-US" altLang="en-US" sz="1600" b="0" i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 i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V</a:t>
                      </a:r>
                      <a:r>
                        <a:rPr lang="en-US" sz="1600" b="0" baseline="-2500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B</a:t>
                      </a:r>
                      <a:endParaRPr lang="en-US" altLang="en-US" sz="1600" b="0" i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 i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V</a:t>
                      </a:r>
                      <a:r>
                        <a:rPr lang="en-US" sz="1600" b="0" baseline="-2500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Y</a:t>
                      </a:r>
                      <a:endParaRPr lang="en-US" altLang="en-US" sz="1600" b="0" i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0V 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0V 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0.7V 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0V   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3V 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0.7V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3V 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0V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0.7V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3V   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3V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3.7V 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/>
        </p:nvGraphicFramePr>
        <p:xfrm>
          <a:off x="6035675" y="4198938"/>
          <a:ext cx="1780540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5790"/>
                <a:gridCol w="600710"/>
                <a:gridCol w="574040"/>
              </a:tblGrid>
              <a:tr h="243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 i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A</a:t>
                      </a:r>
                      <a:endParaRPr lang="en-US" altLang="en-US" sz="1600" b="0" i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 i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B</a:t>
                      </a:r>
                      <a:endParaRPr lang="en-US" altLang="en-US" sz="1600" b="0" i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 i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Y</a:t>
                      </a:r>
                      <a:endParaRPr lang="en-US" altLang="en-US" sz="1600" b="0" i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71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 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71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  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1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71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1</a:t>
                      </a: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 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71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1</a:t>
                      </a: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 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1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1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0" dur="80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1" dur="80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80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4" dur="80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5" dur="80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80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60"/>
                            </p:stCondLst>
                            <p:childTnLst>
                              <p:par>
                                <p:cTn id="28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0" dur="80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1" dur="80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80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2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4" dur="80"/>
                                        <p:tgtEl>
                                          <p:spTgt spid="164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5" dur="80"/>
                                        <p:tgtEl>
                                          <p:spTgt spid="164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80"/>
                                        <p:tgtEl>
                                          <p:spTgt spid="164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1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2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/>
      <p:bldP spid="16386" grpId="1"/>
      <p:bldP spid="16387" grpId="0"/>
      <p:bldP spid="16387" grpId="1"/>
      <p:bldP spid="16389" grpId="0"/>
      <p:bldP spid="16389" grpId="1"/>
      <p:bldP spid="16390" grpId="0"/>
      <p:bldP spid="16390" grpId="1"/>
      <p:bldP spid="5" grpId="0"/>
      <p:bldP spid="5" grpId="1"/>
      <p:bldP spid="8" grpId="0" animBg="1"/>
      <p:bldP spid="8" grpId="1" animBg="1"/>
      <p:bldP spid="13" grpId="0" animBg="1"/>
      <p:bldP spid="13" grpId="1" animBg="1"/>
      <p:bldP spid="16447" grpId="0"/>
      <p:bldP spid="16447" grpId="1"/>
      <p:bldP spid="9" grpId="0" animBg="1"/>
      <p:bldP spid="9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图片 13314"/>
          <p:cNvPicPr>
            <a:picLocks noChangeAspect="1"/>
          </p:cNvPicPr>
          <p:nvPr/>
        </p:nvPicPr>
        <p:blipFill>
          <a:blip r:embed="rId1"/>
          <a:srcRect b="21785"/>
          <a:stretch>
            <a:fillRect/>
          </a:stretch>
        </p:blipFill>
        <p:spPr>
          <a:xfrm>
            <a:off x="730250" y="1273175"/>
            <a:ext cx="2647950" cy="21002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0" name="文本框 13318"/>
          <p:cNvSpPr txBox="1"/>
          <p:nvPr/>
        </p:nvSpPr>
        <p:spPr>
          <a:xfrm>
            <a:off x="4597400" y="3122930"/>
            <a:ext cx="178816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(按</a:t>
            </a:r>
            <a:r>
              <a:rPr lang="zh-CN" altLang="en-US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正逻辑赋值</a:t>
            </a:r>
            <a:r>
              <a:rPr lang="en-US" altLang="zh-CN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lang="en-US" altLang="zh-CN" dirty="0">
              <a:solidFill>
                <a:srgbClr val="009AD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88" name="文本框 2"/>
          <p:cNvSpPr txBox="1"/>
          <p:nvPr/>
        </p:nvSpPr>
        <p:spPr>
          <a:xfrm>
            <a:off x="1503044" y="3491196"/>
            <a:ext cx="110236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或门电路</a:t>
            </a:r>
            <a:endParaRPr lang="zh-CN" altLang="en-US" noProof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7412" name="文本框 3"/>
          <p:cNvSpPr txBox="1"/>
          <p:nvPr/>
        </p:nvSpPr>
        <p:spPr>
          <a:xfrm>
            <a:off x="6069013" y="655638"/>
            <a:ext cx="871537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电平表</a:t>
            </a:r>
            <a:endParaRPr lang="zh-CN" altLang="en-US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390" name="文本框 4"/>
          <p:cNvSpPr txBox="1"/>
          <p:nvPr/>
        </p:nvSpPr>
        <p:spPr>
          <a:xfrm>
            <a:off x="6089650" y="3565525"/>
            <a:ext cx="87249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真值表</a:t>
            </a:r>
            <a:endParaRPr lang="zh-CN" altLang="en-US" noProof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414" name="文本框 12296"/>
          <p:cNvSpPr txBox="1"/>
          <p:nvPr/>
        </p:nvSpPr>
        <p:spPr>
          <a:xfrm>
            <a:off x="945515" y="4707890"/>
            <a:ext cx="3971925" cy="13366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3-</a:t>
            </a:r>
            <a:r>
              <a:rPr lang="en-US" altLang="zh-CN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zh-CN" altLang="en-US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.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如果对上图的二极管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或门电路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采用负逻辑赋值，结果为什么门电路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?   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试进行分析说明。</a:t>
            </a:r>
            <a:endParaRPr lang="zh-CN" altLang="en-US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92" name="文本框 12290"/>
          <p:cNvSpPr txBox="1"/>
          <p:nvPr/>
        </p:nvSpPr>
        <p:spPr>
          <a:xfrm>
            <a:off x="828322" y="609600"/>
            <a:ext cx="259242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400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3. </a:t>
            </a:r>
            <a:r>
              <a:rPr lang="zh-CN" altLang="en-US" sz="2400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二极管或门</a:t>
            </a:r>
            <a:endParaRPr lang="zh-CN" altLang="en-US" sz="2400" noProof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4978400" y="1069975"/>
          <a:ext cx="3053715" cy="17043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9495"/>
                <a:gridCol w="1029970"/>
                <a:gridCol w="984250"/>
              </a:tblGrid>
              <a:tr h="3409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 i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V</a:t>
                      </a:r>
                      <a:r>
                        <a:rPr lang="en-US" sz="1600" b="0" baseline="-2500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A</a:t>
                      </a:r>
                      <a:endParaRPr lang="en-US" altLang="en-US" sz="1600" b="0" i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 i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V</a:t>
                      </a:r>
                      <a:r>
                        <a:rPr lang="en-US" sz="1600" b="0" baseline="-2500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B</a:t>
                      </a:r>
                      <a:endParaRPr lang="en-US" altLang="en-US" sz="1600" b="0" i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 i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V</a:t>
                      </a:r>
                      <a:r>
                        <a:rPr lang="en-US" sz="1600" b="0" baseline="-2500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Y</a:t>
                      </a:r>
                      <a:endParaRPr lang="en-US" altLang="en-US" sz="1600" b="0" i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0V 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0V 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0V 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05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0V   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3V 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2.3V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05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3V 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0V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2.3V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05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3V   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3V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2.3V 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/>
          <p:nvPr/>
        </p:nvGraphicFramePr>
        <p:xfrm>
          <a:off x="5073650" y="3992563"/>
          <a:ext cx="2958465" cy="16300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7110"/>
                <a:gridCol w="998220"/>
                <a:gridCol w="953135"/>
              </a:tblGrid>
              <a:tr h="3854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 i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A</a:t>
                      </a:r>
                      <a:endParaRPr lang="en-US" altLang="en-US" sz="1600" b="0" i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 i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B</a:t>
                      </a:r>
                      <a:endParaRPr lang="en-US" altLang="en-US" sz="1600" b="0" i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 i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Y</a:t>
                      </a:r>
                      <a:endParaRPr lang="en-US" altLang="en-US" sz="1600" b="0" i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 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  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1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1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1</a:t>
                      </a: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 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1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1</a:t>
                      </a: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 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1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1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945515" y="4153534"/>
            <a:ext cx="2020570" cy="64512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noProof="1">
                <a:solidFill>
                  <a:srgbClr val="FF3300"/>
                </a:solidFill>
                <a:latin typeface="+mn-ea"/>
                <a:ea typeface="+mn-ea"/>
                <a:cs typeface="+mn-ea"/>
                <a:sym typeface="Wingdings" panose="05000000000000000000" charset="0"/>
              </a:rPr>
              <a:t>? </a:t>
            </a:r>
            <a:r>
              <a:rPr lang="zh-CN" sz="2400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+mn-ea"/>
                <a:ea typeface="+mn-ea"/>
                <a:cs typeface="+mn-ea"/>
                <a:sym typeface="+mn-ea"/>
              </a:rPr>
              <a:t>思考与练习</a:t>
            </a:r>
            <a:endParaRPr lang="zh-CN" altLang="en-US" sz="2400" noProof="1"/>
          </a:p>
        </p:txBody>
      </p:sp>
      <p:sp>
        <p:nvSpPr>
          <p:cNvPr id="8" name="右箭头 7"/>
          <p:cNvSpPr/>
          <p:nvPr/>
        </p:nvSpPr>
        <p:spPr>
          <a:xfrm>
            <a:off x="3806825" y="1814513"/>
            <a:ext cx="358775" cy="215900"/>
          </a:xfrm>
          <a:prstGeom prst="rightArrow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scaled="0"/>
          </a:gra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3" name="下箭头 12"/>
          <p:cNvSpPr/>
          <p:nvPr/>
        </p:nvSpPr>
        <p:spPr>
          <a:xfrm>
            <a:off x="6442075" y="3124200"/>
            <a:ext cx="215900" cy="43180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7471" name="文本框 13318"/>
          <p:cNvSpPr txBox="1"/>
          <p:nvPr/>
        </p:nvSpPr>
        <p:spPr>
          <a:xfrm>
            <a:off x="6646863" y="5735638"/>
            <a:ext cx="111283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Y=A+B</a:t>
            </a:r>
            <a:endParaRPr lang="en-US" altLang="zh-CN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9" name="右箭头 8"/>
          <p:cNvSpPr/>
          <p:nvPr/>
        </p:nvSpPr>
        <p:spPr>
          <a:xfrm>
            <a:off x="6092825" y="5811838"/>
            <a:ext cx="358775" cy="215900"/>
          </a:xfrm>
          <a:prstGeom prst="rightArrow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scaled="0"/>
          </a:gra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7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8" dur="80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9" dur="80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80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80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80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80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2" dur="80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3" dur="80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80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60"/>
                            </p:stCondLst>
                            <p:childTnLst>
                              <p:par>
                                <p:cTn id="46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8" dur="80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9" dur="80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80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2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2" dur="80"/>
                                        <p:tgtEl>
                                          <p:spTgt spid="174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3" dur="80"/>
                                        <p:tgtEl>
                                          <p:spTgt spid="174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80"/>
                                        <p:tgtEl>
                                          <p:spTgt spid="174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9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0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/>
      <p:bldP spid="17410" grpId="1"/>
      <p:bldP spid="16388" grpId="0"/>
      <p:bldP spid="16388" grpId="1"/>
      <p:bldP spid="17412" grpId="0"/>
      <p:bldP spid="17412" grpId="1"/>
      <p:bldP spid="16390" grpId="0"/>
      <p:bldP spid="16390" grpId="1"/>
      <p:bldP spid="17414" grpId="0"/>
      <p:bldP spid="17414" grpId="1"/>
      <p:bldP spid="16392" grpId="0"/>
      <p:bldP spid="16392" grpId="1"/>
      <p:bldP spid="5" grpId="0"/>
      <p:bldP spid="5" grpId="1"/>
      <p:bldP spid="8" grpId="0" animBg="1"/>
      <p:bldP spid="8" grpId="1" animBg="1"/>
      <p:bldP spid="13" grpId="0" animBg="1"/>
      <p:bldP spid="13" grpId="1" animBg="1"/>
      <p:bldP spid="17471" grpId="0"/>
      <p:bldP spid="17471" grpId="1"/>
      <p:bldP spid="9" grpId="0" animBg="1"/>
      <p:bldP spid="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文本框 11270"/>
          <p:cNvSpPr txBox="1"/>
          <p:nvPr/>
        </p:nvSpPr>
        <p:spPr>
          <a:xfrm>
            <a:off x="793750" y="2600325"/>
            <a:ext cx="59213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/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要实现非逻辑关系，需要通过三极管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场效应管来实现。 </a:t>
            </a:r>
            <a:endParaRPr lang="zh-CN" altLang="en-US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18" name="文本框 13317"/>
          <p:cNvSpPr txBox="1"/>
          <p:nvPr/>
        </p:nvSpPr>
        <p:spPr>
          <a:xfrm>
            <a:off x="793750" y="679450"/>
            <a:ext cx="3205163" cy="133826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R="0" defTabSz="914400" eaLnBrk="0" hangingPunct="0">
              <a:lnSpc>
                <a:spcPct val="150000"/>
              </a:lnSpc>
              <a:spcBef>
                <a:spcPct val="50000"/>
              </a:spcBef>
            </a:pPr>
            <a:r>
              <a:rPr kumimoji="0" lang="zh-CN" altLang="en-US" b="0" kern="1200" cap="none" spc="0" normalizeH="0" baseline="0" noProof="1">
                <a:solidFill>
                  <a:schemeClr val="bg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二极管门电路：</a:t>
            </a:r>
            <a:endParaRPr kumimoji="0" lang="zh-CN" altLang="en-US" b="0" kern="1200" cap="none" spc="0" normalizeH="0" baseline="0" noProof="1">
              <a:solidFill>
                <a:schemeClr val="bg2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R="0" defTabSz="914400" eaLnBrk="0" hangingPunct="0">
              <a:lnSpc>
                <a:spcPct val="150000"/>
              </a:lnSpc>
              <a:spcBef>
                <a:spcPts val="0"/>
              </a:spcBef>
            </a:pPr>
            <a:r>
              <a:rPr kumimoji="0" lang="en-US" altLang="x-none" b="0" kern="1200" cap="none" spc="0" normalizeH="0" baseline="0" noProof="1">
                <a:solidFill>
                  <a:schemeClr val="bg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  (1) </a:t>
            </a:r>
            <a:r>
              <a:rPr kumimoji="0" lang="zh-CN" altLang="en-US" b="0" kern="1200" cap="none" spc="0" normalizeH="0" baseline="0" noProof="1">
                <a:solidFill>
                  <a:schemeClr val="bg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输出电平有偏移；</a:t>
            </a:r>
            <a:endParaRPr kumimoji="0" lang="zh-CN" altLang="en-US" b="0" kern="1200" cap="none" spc="0" normalizeH="0" baseline="0" noProof="1">
              <a:solidFill>
                <a:schemeClr val="bg2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R="0" defTabSz="914400" eaLnBrk="0" hangingPunct="0">
              <a:lnSpc>
                <a:spcPct val="150000"/>
              </a:lnSpc>
              <a:spcBef>
                <a:spcPts val="0"/>
              </a:spcBef>
            </a:pPr>
            <a:r>
              <a:rPr lang="en-US" altLang="x-none" b="0" noProof="1">
                <a:solidFill>
                  <a:schemeClr val="bg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  (2) </a:t>
            </a:r>
            <a:r>
              <a:rPr lang="zh-CN" altLang="en-US" noProof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可以构成与门</a:t>
            </a:r>
            <a:r>
              <a:rPr lang="en-US" altLang="zh-CN" noProof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/</a:t>
            </a:r>
            <a:r>
              <a:rPr lang="zh-CN" altLang="en-US" noProof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或门</a:t>
            </a:r>
            <a:r>
              <a:rPr lang="zh-CN" altLang="en-US" b="0" noProof="1">
                <a:solidFill>
                  <a:schemeClr val="bg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；</a:t>
            </a:r>
            <a:endParaRPr kumimoji="0" lang="en-US" altLang="x-none" b="0" kern="1200" cap="none" spc="0" normalizeH="0" baseline="0" noProof="1">
              <a:solidFill>
                <a:schemeClr val="bg2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pic>
        <p:nvPicPr>
          <p:cNvPr id="15363" name="图片 12293"/>
          <p:cNvPicPr>
            <a:picLocks noChangeAspect="1"/>
          </p:cNvPicPr>
          <p:nvPr/>
        </p:nvPicPr>
        <p:blipFill>
          <a:blip r:embed="rId1"/>
          <a:srcRect b="25612"/>
          <a:stretch>
            <a:fillRect/>
          </a:stretch>
        </p:blipFill>
        <p:spPr>
          <a:xfrm>
            <a:off x="4095750" y="762000"/>
            <a:ext cx="2124075" cy="1762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4" name="图片 13314"/>
          <p:cNvPicPr>
            <a:picLocks noChangeAspect="1"/>
          </p:cNvPicPr>
          <p:nvPr/>
        </p:nvPicPr>
        <p:blipFill>
          <a:blip r:embed="rId2"/>
          <a:srcRect b="21785"/>
          <a:stretch>
            <a:fillRect/>
          </a:stretch>
        </p:blipFill>
        <p:spPr>
          <a:xfrm>
            <a:off x="6308725" y="847725"/>
            <a:ext cx="2111375" cy="16748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文本框 14337"/>
          <p:cNvSpPr txBox="1"/>
          <p:nvPr/>
        </p:nvSpPr>
        <p:spPr>
          <a:xfrm>
            <a:off x="649288" y="584200"/>
            <a:ext cx="407193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4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5. </a:t>
            </a:r>
            <a:r>
              <a:rPr lang="zh-CN" altLang="en-US" sz="24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三极管的分类和工作原理</a:t>
            </a:r>
            <a:endParaRPr lang="zh-CN" altLang="en-US" sz="2400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graphicFrame>
        <p:nvGraphicFramePr>
          <p:cNvPr id="20487" name="内容占位符 14338"/>
          <p:cNvGraphicFramePr>
            <a:graphicFrameLocks noGrp="1" noChangeAspect="1"/>
          </p:cNvGraphicFramePr>
          <p:nvPr/>
        </p:nvGraphicFramePr>
        <p:xfrm>
          <a:off x="4959350" y="762000"/>
          <a:ext cx="356235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" r:id="rId1" imgW="29175075" imgH="9067800" progId="">
                  <p:embed/>
                </p:oleObj>
              </mc:Choice>
              <mc:Fallback>
                <p:oleObj name="" r:id="rId1" imgW="29175075" imgH="9067800" progId="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959350" y="762000"/>
                        <a:ext cx="3562350" cy="1143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88" name="图片 14342"/>
          <p:cNvPicPr>
            <a:picLocks noChangeAspect="1"/>
          </p:cNvPicPr>
          <p:nvPr/>
        </p:nvPicPr>
        <p:blipFill>
          <a:blip r:embed="rId3"/>
          <a:srcRect l="20375" r="24234"/>
          <a:stretch>
            <a:fillRect/>
          </a:stretch>
        </p:blipFill>
        <p:spPr>
          <a:xfrm>
            <a:off x="4959350" y="692150"/>
            <a:ext cx="892175" cy="95250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11" name="对象 10"/>
          <p:cNvGraphicFramePr/>
          <p:nvPr/>
        </p:nvGraphicFramePr>
        <p:xfrm>
          <a:off x="865188" y="3543300"/>
          <a:ext cx="2609850" cy="206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" r:id="rId4" imgW="4457700" imgH="3848100" progId="Paint.Picture">
                  <p:embed/>
                </p:oleObj>
              </mc:Choice>
              <mc:Fallback>
                <p:oleObj name="" r:id="rId4" imgW="4457700" imgH="3848100" progId="Paint.Picture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65188" y="3543300"/>
                        <a:ext cx="2609850" cy="20685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0243"/>
          <p:cNvSpPr/>
          <p:nvPr/>
        </p:nvSpPr>
        <p:spPr>
          <a:xfrm>
            <a:off x="762000" y="3543300"/>
            <a:ext cx="2713038" cy="2214563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pic>
        <p:nvPicPr>
          <p:cNvPr id="16" name="图片 15" descr="三极管子工作原理"/>
          <p:cNvPicPr>
            <a:picLocks noChangeAspect="1"/>
          </p:cNvPicPr>
          <p:nvPr/>
        </p:nvPicPr>
        <p:blipFill>
          <a:blip r:embed="rId6"/>
          <a:srcRect b="6398"/>
          <a:stretch>
            <a:fillRect/>
          </a:stretch>
        </p:blipFill>
        <p:spPr>
          <a:xfrm>
            <a:off x="4233863" y="2278063"/>
            <a:ext cx="4054475" cy="2219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4"/>
          <p:cNvSpPr txBox="1"/>
          <p:nvPr/>
        </p:nvSpPr>
        <p:spPr>
          <a:xfrm>
            <a:off x="4446588" y="4621213"/>
            <a:ext cx="28241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(1) </a:t>
            </a:r>
            <a:r>
              <a:rPr lang="zh-CN" altLang="zh-CN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发射区向基区注入电子</a:t>
            </a:r>
            <a:endParaRPr lang="en-US" altLang="zh-CN" dirty="0">
              <a:solidFill>
                <a:srgbClr val="009AD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文本框 4"/>
          <p:cNvSpPr txBox="1"/>
          <p:nvPr/>
        </p:nvSpPr>
        <p:spPr>
          <a:xfrm>
            <a:off x="4446588" y="4989513"/>
            <a:ext cx="30543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(2) </a:t>
            </a:r>
            <a:r>
              <a:rPr lang="zh-CN" altLang="en-US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电子在基极的扩散与复合</a:t>
            </a:r>
            <a:endParaRPr lang="zh-CN" altLang="en-US" dirty="0">
              <a:solidFill>
                <a:srgbClr val="009AD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4446588" y="5378450"/>
            <a:ext cx="3284537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(3) </a:t>
            </a:r>
            <a:r>
              <a:rPr lang="zh-CN" altLang="en-US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集电区收集扩散过来的电子</a:t>
            </a:r>
            <a:endParaRPr lang="zh-CN" altLang="en-US" dirty="0">
              <a:solidFill>
                <a:srgbClr val="009AD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731125" y="4622800"/>
            <a:ext cx="55721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I</a:t>
            </a:r>
            <a:r>
              <a:rPr lang="en-US" altLang="zh-CN" baseline="-2500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E</a:t>
            </a:r>
            <a:endParaRPr lang="en-US" altLang="zh-CN" baseline="-2500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731125" y="4991100"/>
            <a:ext cx="401638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I</a:t>
            </a:r>
            <a:r>
              <a:rPr lang="en-US" altLang="zh-CN" baseline="-2500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B</a:t>
            </a:r>
            <a:endParaRPr lang="en-US" altLang="zh-CN" baseline="-2500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732713" y="5378450"/>
            <a:ext cx="4000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I</a:t>
            </a:r>
            <a:r>
              <a:rPr lang="en-US" altLang="zh-CN" baseline="-2500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C</a:t>
            </a:r>
            <a:endParaRPr lang="en-US" altLang="zh-CN" baseline="-2500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3" name="矩形 10243"/>
          <p:cNvSpPr/>
          <p:nvPr/>
        </p:nvSpPr>
        <p:spPr>
          <a:xfrm>
            <a:off x="5026025" y="3959225"/>
            <a:ext cx="757238" cy="538163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24" name="矩形 10243"/>
          <p:cNvSpPr/>
          <p:nvPr/>
        </p:nvSpPr>
        <p:spPr>
          <a:xfrm>
            <a:off x="6829425" y="3959225"/>
            <a:ext cx="757238" cy="549275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25" name="燕尾形箭头 24"/>
          <p:cNvSpPr/>
          <p:nvPr/>
        </p:nvSpPr>
        <p:spPr>
          <a:xfrm>
            <a:off x="5184775" y="2784475"/>
            <a:ext cx="982663" cy="533400"/>
          </a:xfrm>
          <a:prstGeom prst="notched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26" name="燕尾形箭头 25"/>
          <p:cNvSpPr/>
          <p:nvPr/>
        </p:nvSpPr>
        <p:spPr>
          <a:xfrm>
            <a:off x="6492875" y="2784475"/>
            <a:ext cx="777875" cy="533400"/>
          </a:xfrm>
          <a:prstGeom prst="notched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27" name="下箭头 26"/>
          <p:cNvSpPr/>
          <p:nvPr/>
        </p:nvSpPr>
        <p:spPr>
          <a:xfrm>
            <a:off x="6300788" y="3359150"/>
            <a:ext cx="144463" cy="287338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28" name="文本框 27"/>
          <p:cNvSpPr txBox="1"/>
          <p:nvPr/>
        </p:nvSpPr>
        <p:spPr>
          <a:xfrm>
            <a:off x="4572000" y="5876608"/>
            <a:ext cx="14255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I</a:t>
            </a:r>
            <a:r>
              <a:rPr lang="en-US" altLang="zh-CN" baseline="-2500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E</a:t>
            </a:r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=I</a:t>
            </a:r>
            <a:r>
              <a:rPr lang="en-US" altLang="zh-CN" baseline="-2500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B</a:t>
            </a:r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+I</a:t>
            </a:r>
            <a:r>
              <a:rPr lang="en-US" altLang="zh-CN" baseline="-2500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C</a:t>
            </a:r>
            <a:endParaRPr lang="en-US" altLang="zh-CN" baseline="-2500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828983" y="5852478"/>
            <a:ext cx="21272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I</a:t>
            </a:r>
            <a:r>
              <a:rPr lang="en-US" altLang="zh-CN" baseline="-2500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C</a:t>
            </a:r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=αI</a:t>
            </a:r>
            <a:r>
              <a:rPr lang="en-US" altLang="zh-CN" baseline="-2500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E </a:t>
            </a:r>
            <a:r>
              <a:rPr lang="zh-CN" altLang="en-US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或</a:t>
            </a:r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I</a:t>
            </a:r>
            <a:r>
              <a:rPr lang="en-US" altLang="zh-CN" baseline="-2500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C</a:t>
            </a:r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=βI</a:t>
            </a:r>
            <a:r>
              <a:rPr lang="en-US" altLang="zh-CN" baseline="-2500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B</a:t>
            </a:r>
            <a:endParaRPr lang="en-US" altLang="zh-CN" baseline="-2500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01888" y="5919788"/>
            <a:ext cx="87788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发射结</a:t>
            </a:r>
            <a:endParaRPr lang="zh-CN" altLang="zh-CN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H="1" flipV="1">
            <a:off x="2011363" y="4622800"/>
            <a:ext cx="792163" cy="1296988"/>
          </a:xfrm>
          <a:prstGeom prst="straightConnector1">
            <a:avLst/>
          </a:prstGeom>
          <a:ln>
            <a:solidFill>
              <a:srgbClr val="009AD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2805113" y="2911475"/>
            <a:ext cx="87788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集电结</a:t>
            </a:r>
            <a:endParaRPr lang="zh-CN" altLang="zh-CN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1893888" y="3357563"/>
            <a:ext cx="1165225" cy="1192213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8226425" y="5818188"/>
            <a:ext cx="827088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CCCS</a:t>
            </a:r>
            <a:endParaRPr lang="en-US" altLang="zh-CN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7956550" y="6074093"/>
            <a:ext cx="269875" cy="19050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左箭头 29"/>
          <p:cNvSpPr/>
          <p:nvPr/>
        </p:nvSpPr>
        <p:spPr>
          <a:xfrm>
            <a:off x="4497388" y="2139950"/>
            <a:ext cx="3527425" cy="296863"/>
          </a:xfrm>
          <a:prstGeom prst="leftArrow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3" name="文本框 12"/>
          <p:cNvSpPr txBox="1"/>
          <p:nvPr/>
        </p:nvSpPr>
        <p:spPr>
          <a:xfrm>
            <a:off x="760413" y="1158875"/>
            <a:ext cx="1133475" cy="13366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按结构分</a:t>
            </a:r>
            <a:endParaRPr lang="zh-CN" altLang="zh-CN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NPN</a:t>
            </a:r>
            <a:endParaRPr lang="en-US" altLang="zh-CN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PNP</a:t>
            </a:r>
            <a:endParaRPr lang="en-US" altLang="zh-CN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920875" y="1147763"/>
            <a:ext cx="1387475" cy="17526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按功率分</a:t>
            </a:r>
            <a:endParaRPr lang="zh-CN" altLang="zh-CN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小功率管</a:t>
            </a:r>
            <a:endParaRPr lang="zh-CN" altLang="en-US">
              <a:solidFill>
                <a:srgbClr val="7F7F7F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中功率管</a:t>
            </a:r>
            <a:endParaRPr lang="zh-CN" altLang="en-US">
              <a:solidFill>
                <a:srgbClr val="7F7F7F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大功率管</a:t>
            </a:r>
            <a:endParaRPr lang="zh-CN" altLang="en-US">
              <a:solidFill>
                <a:srgbClr val="7F7F7F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cxnSp>
        <p:nvCxnSpPr>
          <p:cNvPr id="33" name="直接箭头连接符 32"/>
          <p:cNvCxnSpPr>
            <a:stCxn id="9" idx="1"/>
          </p:cNvCxnSpPr>
          <p:nvPr/>
        </p:nvCxnSpPr>
        <p:spPr>
          <a:xfrm flipV="1">
            <a:off x="2936875" y="1484313"/>
            <a:ext cx="2139950" cy="374650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9" idx="1"/>
          </p:cNvCxnSpPr>
          <p:nvPr/>
        </p:nvCxnSpPr>
        <p:spPr>
          <a:xfrm flipV="1">
            <a:off x="2987675" y="1628775"/>
            <a:ext cx="3529013" cy="647700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9" idx="1"/>
          </p:cNvCxnSpPr>
          <p:nvPr/>
        </p:nvCxnSpPr>
        <p:spPr>
          <a:xfrm>
            <a:off x="3059113" y="1827213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9" idx="1"/>
          </p:cNvCxnSpPr>
          <p:nvPr/>
        </p:nvCxnSpPr>
        <p:spPr>
          <a:xfrm flipV="1">
            <a:off x="2936875" y="1557338"/>
            <a:ext cx="2974975" cy="301625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9" idx="1"/>
          </p:cNvCxnSpPr>
          <p:nvPr/>
        </p:nvCxnSpPr>
        <p:spPr>
          <a:xfrm flipV="1">
            <a:off x="2987675" y="1484313"/>
            <a:ext cx="4743450" cy="1152525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9" idx="1"/>
          </p:cNvCxnSpPr>
          <p:nvPr/>
        </p:nvCxnSpPr>
        <p:spPr>
          <a:xfrm flipH="1" flipV="1">
            <a:off x="1331913" y="1989138"/>
            <a:ext cx="254000" cy="1498600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9" idx="1"/>
          </p:cNvCxnSpPr>
          <p:nvPr/>
        </p:nvCxnSpPr>
        <p:spPr>
          <a:xfrm flipV="1">
            <a:off x="1355725" y="1052513"/>
            <a:ext cx="3792538" cy="742950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4265613" y="1147763"/>
            <a:ext cx="819150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sz="16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S8050</a:t>
            </a:r>
            <a:endParaRPr lang="en-US" altLang="zh-CN" sz="160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5" dur="80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6" dur="80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80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2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3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3" dur="80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4" dur="80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80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5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6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9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5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6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9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03" dur="8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04" dur="80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80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4" dur="80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15" dur="80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80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1" dur="8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2" dur="80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80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2" dur="8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3" dur="80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80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9" dur="8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0" dur="80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80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50" dur="80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1" dur="80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80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57" dur="8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8" dur="80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" dur="80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64" dur="80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65" dur="80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80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1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72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3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99"/>
                            </p:stCondLst>
                            <p:childTnLst>
                              <p:par>
                                <p:cTn id="1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 bldLvl="0" animBg="1"/>
      <p:bldP spid="24" grpId="0" bldLvl="0" animBg="1"/>
      <p:bldP spid="25" grpId="0" bldLvl="0" animBg="1"/>
      <p:bldP spid="25" grpId="1" animBg="1"/>
      <p:bldP spid="26" grpId="0" bldLvl="0" animBg="1"/>
      <p:bldP spid="26" grpId="1" animBg="1"/>
      <p:bldP spid="27" grpId="0" bldLvl="0" animBg="1"/>
      <p:bldP spid="27" grpId="1" animBg="1"/>
      <p:bldP spid="28" grpId="0"/>
      <p:bldP spid="28" grpId="1"/>
      <p:bldP spid="29" grpId="0"/>
      <p:bldP spid="29" grpId="1"/>
      <p:bldP spid="2" grpId="0"/>
      <p:bldP spid="2" grpId="1"/>
      <p:bldP spid="4" grpId="0"/>
      <p:bldP spid="4" grpId="1"/>
      <p:bldP spid="9" grpId="0"/>
      <p:bldP spid="9" grpId="1"/>
      <p:bldP spid="30" grpId="0" animBg="1"/>
      <p:bldP spid="30" grpId="1" animBg="1"/>
      <p:bldP spid="13" grpId="0"/>
      <p:bldP spid="13" grpId="1"/>
      <p:bldP spid="31" grpId="0"/>
      <p:bldP spid="31" grpId="1"/>
      <p:bldP spid="40" grpId="0"/>
      <p:bldP spid="4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文本框 2"/>
          <p:cNvSpPr txBox="1"/>
          <p:nvPr/>
        </p:nvSpPr>
        <p:spPr>
          <a:xfrm>
            <a:off x="1239838" y="4640263"/>
            <a:ext cx="15621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输入特性曲线</a:t>
            </a:r>
            <a:endParaRPr lang="zh-CN" altLang="en-US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483" name="文本框 1"/>
          <p:cNvSpPr txBox="1"/>
          <p:nvPr/>
        </p:nvSpPr>
        <p:spPr>
          <a:xfrm>
            <a:off x="4025900" y="4711700"/>
            <a:ext cx="15621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输出特性曲线</a:t>
            </a:r>
            <a:endParaRPr lang="zh-CN" altLang="en-US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0484" name="图片 1563" descr="3-5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6775" y="735013"/>
            <a:ext cx="5410200" cy="390525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20489" name="对象 2"/>
          <p:cNvGraphicFramePr/>
          <p:nvPr/>
        </p:nvGraphicFramePr>
        <p:xfrm>
          <a:off x="7288213" y="4327525"/>
          <a:ext cx="752475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name="" r:id="rId2" imgW="752475" imgH="752475" progId="Paint.Picture">
                  <p:embed/>
                </p:oleObj>
              </mc:Choice>
              <mc:Fallback>
                <p:oleObj name="" r:id="rId2" imgW="752475" imgH="752475" progId="Paint.Picture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288213" y="4327525"/>
                        <a:ext cx="752475" cy="752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90" name="对象 4"/>
          <p:cNvGraphicFramePr/>
          <p:nvPr/>
        </p:nvGraphicFramePr>
        <p:xfrm>
          <a:off x="2955925" y="3098800"/>
          <a:ext cx="752475" cy="69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" name="" r:id="rId4" imgW="752475" imgH="695325" progId="Paint.Picture">
                  <p:embed/>
                </p:oleObj>
              </mc:Choice>
              <mc:Fallback>
                <p:oleObj name="" r:id="rId4" imgW="752475" imgH="695325" progId="Paint.Picture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55925" y="3098800"/>
                        <a:ext cx="752475" cy="6969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91" name="文本框 2"/>
          <p:cNvSpPr txBox="1"/>
          <p:nvPr/>
        </p:nvSpPr>
        <p:spPr>
          <a:xfrm>
            <a:off x="5041900" y="2373313"/>
            <a:ext cx="9048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I</a:t>
            </a:r>
            <a:r>
              <a:rPr lang="en-US" altLang="zh-CN" baseline="-2500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C</a:t>
            </a:r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=βI</a:t>
            </a:r>
            <a:r>
              <a:rPr lang="en-US" altLang="zh-CN" baseline="-2500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B</a:t>
            </a:r>
            <a:endParaRPr lang="en-US" altLang="zh-CN" baseline="-2500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0492" name="矩形 10243"/>
          <p:cNvSpPr/>
          <p:nvPr/>
        </p:nvSpPr>
        <p:spPr>
          <a:xfrm>
            <a:off x="7232650" y="4252913"/>
            <a:ext cx="862013" cy="827087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20493" name="矩形 10243"/>
          <p:cNvSpPr/>
          <p:nvPr/>
        </p:nvSpPr>
        <p:spPr>
          <a:xfrm>
            <a:off x="2919413" y="2951163"/>
            <a:ext cx="862012" cy="993775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cxnSp>
        <p:nvCxnSpPr>
          <p:cNvPr id="9" name="直接箭头连接符 8"/>
          <p:cNvCxnSpPr>
            <a:stCxn id="20492" idx="1"/>
          </p:cNvCxnSpPr>
          <p:nvPr/>
        </p:nvCxnSpPr>
        <p:spPr>
          <a:xfrm flipH="1" flipV="1">
            <a:off x="5508625" y="4149725"/>
            <a:ext cx="1724025" cy="517525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66775" y="5233988"/>
            <a:ext cx="2020888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charset="0"/>
              </a:rPr>
              <a:t>? </a:t>
            </a:r>
            <a:r>
              <a:rPr lang="zh-CN" altLang="zh-CN" sz="240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思考与练习</a:t>
            </a:r>
            <a:endParaRPr lang="zh-CN" altLang="en-US" sz="240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481" name="文本框 14346"/>
          <p:cNvSpPr txBox="1"/>
          <p:nvPr/>
        </p:nvSpPr>
        <p:spPr>
          <a:xfrm>
            <a:off x="1050925" y="5826125"/>
            <a:ext cx="541496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</a:rPr>
              <a:t>3-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3</a:t>
            </a:r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</a:rPr>
              <a:t>. 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三极管三个工作区的条件和性能特点是什么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?</a:t>
            </a:r>
            <a:endParaRPr lang="en-US" altLang="zh-CN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7420" name="图片 15" descr="三极管子工作原理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b="6398"/>
          <a:stretch>
            <a:fillRect/>
          </a:stretch>
        </p:blipFill>
        <p:spPr>
          <a:xfrm>
            <a:off x="5587048" y="666750"/>
            <a:ext cx="3116262" cy="17065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" name="文本框 27"/>
          <p:cNvSpPr txBox="1"/>
          <p:nvPr/>
        </p:nvSpPr>
        <p:spPr>
          <a:xfrm>
            <a:off x="6951663" y="5233988"/>
            <a:ext cx="14255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I</a:t>
            </a:r>
            <a:r>
              <a:rPr lang="en-US" altLang="zh-CN" baseline="-2500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E</a:t>
            </a:r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=I</a:t>
            </a:r>
            <a:r>
              <a:rPr lang="en-US" altLang="zh-CN" baseline="-2500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B</a:t>
            </a:r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=I</a:t>
            </a:r>
            <a:r>
              <a:rPr lang="en-US" altLang="zh-CN" baseline="-2500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C</a:t>
            </a:r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=0</a:t>
            </a:r>
            <a:endParaRPr lang="en-US" altLang="zh-CN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" name="右弧形箭头 1"/>
          <p:cNvSpPr/>
          <p:nvPr/>
        </p:nvSpPr>
        <p:spPr>
          <a:xfrm>
            <a:off x="1512888" y="1416050"/>
            <a:ext cx="330200" cy="396875"/>
          </a:xfrm>
          <a:prstGeom prst="curved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solidFill>
                <a:schemeClr val="tx1"/>
              </a:solidFill>
            </a:endParaRPr>
          </a:p>
        </p:txBody>
      </p:sp>
      <p:sp>
        <p:nvSpPr>
          <p:cNvPr id="3" name="左弧形箭头 2"/>
          <p:cNvSpPr/>
          <p:nvPr/>
        </p:nvSpPr>
        <p:spPr>
          <a:xfrm>
            <a:off x="4643438" y="1098550"/>
            <a:ext cx="327025" cy="581025"/>
          </a:xfrm>
          <a:prstGeom prst="curved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62300" y="5080000"/>
            <a:ext cx="101917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CC 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=0V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cxnSp>
        <p:nvCxnSpPr>
          <p:cNvPr id="5" name="直接箭头连接符 4"/>
          <p:cNvCxnSpPr>
            <a:stCxn id="20492" idx="1"/>
          </p:cNvCxnSpPr>
          <p:nvPr/>
        </p:nvCxnSpPr>
        <p:spPr>
          <a:xfrm flipV="1">
            <a:off x="3708400" y="4221163"/>
            <a:ext cx="358775" cy="863600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文本框 2"/>
          <p:cNvSpPr txBox="1"/>
          <p:nvPr/>
        </p:nvSpPr>
        <p:spPr>
          <a:xfrm>
            <a:off x="1239838" y="2005013"/>
            <a:ext cx="1062037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i="1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i</a:t>
            </a:r>
            <a:r>
              <a:rPr lang="en-US" altLang="zh-CN" baseline="-2500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B</a:t>
            </a:r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=f(v</a:t>
            </a:r>
            <a:r>
              <a:rPr lang="en-US" altLang="zh-CN" baseline="-2500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BE</a:t>
            </a:r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)</a:t>
            </a:r>
            <a:endParaRPr lang="en-US" altLang="zh-CN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8" name="文本框 2"/>
          <p:cNvSpPr txBox="1"/>
          <p:nvPr/>
        </p:nvSpPr>
        <p:spPr>
          <a:xfrm>
            <a:off x="3938588" y="2005013"/>
            <a:ext cx="1265237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i="1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i</a:t>
            </a:r>
            <a:r>
              <a:rPr lang="en-US" altLang="zh-CN" baseline="-2500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c</a:t>
            </a:r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=f(v</a:t>
            </a:r>
            <a:r>
              <a:rPr lang="en-US" altLang="zh-CN" baseline="-2500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CE,</a:t>
            </a:r>
            <a:r>
              <a:rPr lang="en-US" altLang="zh-CN" i="1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i</a:t>
            </a:r>
            <a:r>
              <a:rPr lang="en-US" altLang="zh-CN" baseline="-2500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B</a:t>
            </a:r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)</a:t>
            </a:r>
            <a:endParaRPr lang="en-US" altLang="zh-CN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1" name="文本框 2"/>
          <p:cNvSpPr txBox="1"/>
          <p:nvPr/>
        </p:nvSpPr>
        <p:spPr>
          <a:xfrm>
            <a:off x="6278563" y="2718753"/>
            <a:ext cx="248443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放大区：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EE</a:t>
            </a:r>
            <a:r>
              <a:rPr lang="en-US" altLang="zh-CN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&gt;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0,V</a:t>
            </a:r>
            <a:r>
              <a:rPr lang="en-US" altLang="zh-CN" baseline="-250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CC</a:t>
            </a:r>
            <a:r>
              <a:rPr lang="en-US" altLang="zh-CN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&gt;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0</a:t>
            </a:r>
            <a:endParaRPr lang="en-US" altLang="zh-CN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2" name="文本框 2"/>
          <p:cNvSpPr txBox="1"/>
          <p:nvPr/>
        </p:nvSpPr>
        <p:spPr>
          <a:xfrm>
            <a:off x="6267450" y="3087053"/>
            <a:ext cx="2185988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截止区：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EE</a:t>
            </a:r>
            <a:r>
              <a:rPr lang="en-US" altLang="zh-CN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≤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0</a:t>
            </a:r>
            <a:endParaRPr lang="en-US" altLang="zh-CN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3" name="文本框 2"/>
          <p:cNvSpPr txBox="1"/>
          <p:nvPr/>
        </p:nvSpPr>
        <p:spPr>
          <a:xfrm>
            <a:off x="6278563" y="3455353"/>
            <a:ext cx="247650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饱和区：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EE</a:t>
            </a:r>
            <a:r>
              <a:rPr lang="en-US" altLang="zh-CN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&gt;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0,V</a:t>
            </a:r>
            <a:r>
              <a:rPr lang="en-US" altLang="zh-CN" baseline="-250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CC</a:t>
            </a:r>
            <a:r>
              <a:rPr lang="en-US" altLang="zh-CN">
                <a:solidFill>
                  <a:srgbClr val="0070C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&lt;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0</a:t>
            </a:r>
            <a:endParaRPr lang="en-US" altLang="zh-CN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6" name="矩形 10243"/>
          <p:cNvSpPr/>
          <p:nvPr/>
        </p:nvSpPr>
        <p:spPr>
          <a:xfrm>
            <a:off x="4144963" y="2678113"/>
            <a:ext cx="460375" cy="1471612"/>
          </a:xfrm>
          <a:prstGeom prst="ellipse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14" name="矩形 10243"/>
          <p:cNvSpPr/>
          <p:nvPr/>
        </p:nvSpPr>
        <p:spPr>
          <a:xfrm>
            <a:off x="4067175" y="4327525"/>
            <a:ext cx="669925" cy="339725"/>
          </a:xfrm>
          <a:prstGeom prst="ellipse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15" name="矩形 10243"/>
          <p:cNvSpPr/>
          <p:nvPr/>
        </p:nvSpPr>
        <p:spPr>
          <a:xfrm flipV="1">
            <a:off x="2887663" y="2709863"/>
            <a:ext cx="669925" cy="241300"/>
          </a:xfrm>
          <a:prstGeom prst="ellipse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8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80"/>
                            </p:stCondLst>
                            <p:childTnLst>
                              <p:par>
                                <p:cTn id="1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80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80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80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80"/>
                            </p:stCondLst>
                            <p:childTnLst>
                              <p:par>
                                <p:cTn id="3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7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8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4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5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39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4" dur="80"/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5" dur="80"/>
                                        <p:tgtEl>
                                          <p:spTgt spid="204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80"/>
                                        <p:tgtEl>
                                          <p:spTgt spid="204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1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2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99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1" dur="8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2" dur="80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80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87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8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39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03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04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19"/>
                            </p:stCondLst>
                            <p:childTnLst>
                              <p:par>
                                <p:cTn id="10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3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14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0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/>
      <p:bldP spid="20482" grpId="1"/>
      <p:bldP spid="20483" grpId="0"/>
      <p:bldP spid="20483" grpId="1"/>
      <p:bldP spid="20491" grpId="0"/>
      <p:bldP spid="20491" grpId="1"/>
      <p:bldP spid="20492" grpId="0" bldLvl="0" animBg="1"/>
      <p:bldP spid="20493" grpId="0" bldLvl="0" animBg="1"/>
      <p:bldP spid="20493" grpId="1" animBg="1"/>
      <p:bldP spid="10" grpId="0"/>
      <p:bldP spid="10" grpId="1"/>
      <p:bldP spid="20481" grpId="0"/>
      <p:bldP spid="20481" grpId="1"/>
      <p:bldP spid="28" grpId="0"/>
      <p:bldP spid="28" grpId="1"/>
      <p:bldP spid="2" grpId="0" animBg="1"/>
      <p:bldP spid="2" grpId="1" animBg="1"/>
      <p:bldP spid="3" grpId="0" animBg="1"/>
      <p:bldP spid="3" grpId="1" animBg="1"/>
      <p:bldP spid="4" grpId="0"/>
      <p:bldP spid="4" grpId="1"/>
      <p:bldP spid="7" grpId="0"/>
      <p:bldP spid="7" grpId="1"/>
      <p:bldP spid="8" grpId="0"/>
      <p:bldP spid="8" grpId="1"/>
      <p:bldP spid="11" grpId="0"/>
      <p:bldP spid="11" grpId="1"/>
      <p:bldP spid="12" grpId="0"/>
      <p:bldP spid="12" grpId="1"/>
      <p:bldP spid="13" grpId="0"/>
      <p:bldP spid="13" grpId="1"/>
      <p:bldP spid="6" grpId="0" animBg="1"/>
      <p:bldP spid="6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11" descr="Picture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5075" y="1166813"/>
            <a:ext cx="674688" cy="5730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06" name="图片 15363"/>
          <p:cNvPicPr>
            <a:picLocks noChangeAspect="1"/>
          </p:cNvPicPr>
          <p:nvPr/>
        </p:nvPicPr>
        <p:blipFill>
          <a:blip r:embed="rId2"/>
          <a:srcRect b="22360"/>
          <a:stretch>
            <a:fillRect/>
          </a:stretch>
        </p:blipFill>
        <p:spPr>
          <a:xfrm>
            <a:off x="663575" y="1166813"/>
            <a:ext cx="2430463" cy="2181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07" name="图片 15364" descr="图片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988" y="4006850"/>
            <a:ext cx="2178050" cy="2151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37" name="文本框 14337"/>
          <p:cNvSpPr txBox="1"/>
          <p:nvPr/>
        </p:nvSpPr>
        <p:spPr>
          <a:xfrm>
            <a:off x="827405" y="643890"/>
            <a:ext cx="359981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400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6. </a:t>
            </a:r>
            <a:r>
              <a:rPr lang="zh-CN" altLang="en-US" sz="2400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三极管基本开关电路</a:t>
            </a:r>
            <a:endParaRPr lang="zh-CN" altLang="en-US" sz="2400" noProof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1511" name="文本框 14346"/>
          <p:cNvSpPr txBox="1"/>
          <p:nvPr/>
        </p:nvSpPr>
        <p:spPr>
          <a:xfrm>
            <a:off x="3989705" y="1494790"/>
            <a:ext cx="4805045" cy="1337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altLang="zh-CN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 </a:t>
            </a:r>
            <a:r>
              <a:rPr lang="zh-CN" altLang="zh-CN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（</a:t>
            </a:r>
            <a:r>
              <a:rPr lang="en-US" altLang="zh-CN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）</a:t>
            </a:r>
            <a:r>
              <a:rPr lang="zh-CN" altLang="en-US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当</a:t>
            </a:r>
            <a:r>
              <a:rPr lang="zh-CN" altLang="en-US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+mn-ea"/>
              </a:rPr>
              <a:t>输入为低电平</a:t>
            </a:r>
            <a:r>
              <a:rPr lang="en-US" altLang="zh-CN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+mn-ea"/>
              </a:rPr>
              <a:t>V</a:t>
            </a:r>
            <a:r>
              <a:rPr lang="en-US" altLang="zh-CN" baseline="-25000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+mn-ea"/>
              </a:rPr>
              <a:t>IL</a:t>
            </a:r>
            <a:r>
              <a:rPr lang="zh-CN" altLang="en-US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+mn-ea"/>
              </a:rPr>
              <a:t>时</a:t>
            </a:r>
            <a:r>
              <a:rPr lang="zh-CN" altLang="en-US" noProof="1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，</a:t>
            </a:r>
            <a:r>
              <a:rPr lang="zh-CN" altLang="en-US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发射结零偏，</a:t>
            </a:r>
            <a:endParaRPr lang="zh-CN" altLang="en-US" noProof="1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因此，三极管截止，这时i</a:t>
            </a:r>
            <a:r>
              <a:rPr lang="en-US" altLang="zh-CN" baseline="-25000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E</a:t>
            </a:r>
            <a:r>
              <a:rPr lang="zh-CN" altLang="en-US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=i</a:t>
            </a:r>
            <a:r>
              <a:rPr lang="en-US" altLang="zh-CN" baseline="-25000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B</a:t>
            </a:r>
            <a:r>
              <a:rPr lang="zh-CN" altLang="en-US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=i</a:t>
            </a:r>
            <a:r>
              <a:rPr lang="en-US" altLang="zh-CN" baseline="-25000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C</a:t>
            </a:r>
            <a:r>
              <a:rPr lang="zh-CN" altLang="en-US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=0，输出电压v</a:t>
            </a:r>
            <a:r>
              <a:rPr lang="zh-CN" altLang="en-US" baseline="-25000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O</a:t>
            </a:r>
            <a:r>
              <a:rPr lang="zh-CN" altLang="en-US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=V</a:t>
            </a:r>
            <a:r>
              <a:rPr lang="zh-CN" altLang="en-US" baseline="-25000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CC</a:t>
            </a:r>
            <a:r>
              <a:rPr lang="zh-CN" altLang="en-US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-R</a:t>
            </a:r>
            <a:r>
              <a:rPr lang="zh-CN" altLang="en-US" baseline="-25000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C</a:t>
            </a:r>
            <a:r>
              <a:rPr lang="zh-CN" altLang="en-US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×I</a:t>
            </a:r>
            <a:r>
              <a:rPr lang="zh-CN" altLang="en-US" baseline="-25000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C</a:t>
            </a:r>
            <a:r>
              <a:rPr lang="zh-CN" altLang="en-US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=V</a:t>
            </a:r>
            <a:r>
              <a:rPr lang="zh-CN" altLang="en-US" baseline="-25000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CC</a:t>
            </a:r>
            <a:r>
              <a:rPr lang="zh-CN" altLang="en-US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，为高电平。</a:t>
            </a:r>
            <a:endParaRPr lang="zh-CN" altLang="en-US" noProof="1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1512" name="文本框 1"/>
          <p:cNvSpPr txBox="1"/>
          <p:nvPr/>
        </p:nvSpPr>
        <p:spPr>
          <a:xfrm>
            <a:off x="4095750" y="1166790"/>
            <a:ext cx="340106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zh-CN" noProof="1">
                <a:solidFill>
                  <a:srgbClr val="00B050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三极管基本开关电路原理分析：</a:t>
            </a:r>
            <a:endParaRPr lang="zh-CN" altLang="zh-CN" noProof="1">
              <a:solidFill>
                <a:srgbClr val="00B050"/>
              </a:solidFill>
              <a:latin typeface="Comic Sans MS" panose="030F0702030302020204" pitchFamily="2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上箭头 1"/>
          <p:cNvSpPr/>
          <p:nvPr/>
        </p:nvSpPr>
        <p:spPr>
          <a:xfrm>
            <a:off x="1979613" y="3429000"/>
            <a:ext cx="215900" cy="360363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21514" name="文本框 4"/>
          <p:cNvSpPr txBox="1"/>
          <p:nvPr/>
        </p:nvSpPr>
        <p:spPr>
          <a:xfrm>
            <a:off x="1562100" y="2073275"/>
            <a:ext cx="3476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endParaRPr lang="en-US" altLang="zh-CN" dirty="0">
              <a:solidFill>
                <a:srgbClr val="009AD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515" name="文本框 5"/>
          <p:cNvSpPr txBox="1"/>
          <p:nvPr/>
        </p:nvSpPr>
        <p:spPr>
          <a:xfrm>
            <a:off x="2051050" y="1790700"/>
            <a:ext cx="3476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C</a:t>
            </a:r>
            <a:endParaRPr lang="en-US" altLang="zh-CN" dirty="0">
              <a:solidFill>
                <a:srgbClr val="009AD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1516" name="文本框 6"/>
          <p:cNvSpPr txBox="1"/>
          <p:nvPr/>
        </p:nvSpPr>
        <p:spPr>
          <a:xfrm>
            <a:off x="2051050" y="2597150"/>
            <a:ext cx="3349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E</a:t>
            </a:r>
            <a:endParaRPr lang="en-US" altLang="zh-CN" dirty="0">
              <a:solidFill>
                <a:srgbClr val="009AD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2530" name="文本框 1"/>
          <p:cNvSpPr txBox="1"/>
          <p:nvPr/>
        </p:nvSpPr>
        <p:spPr>
          <a:xfrm>
            <a:off x="4095750" y="2833688"/>
            <a:ext cx="4470400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（2）</a:t>
            </a:r>
            <a:r>
              <a:rPr lang="zh-CN" altLang="en-US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当输入为高电平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IH</a:t>
            </a:r>
            <a:r>
              <a:rPr lang="zh-CN" altLang="en-US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时，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实际的基极驱动电流为</a:t>
            </a:r>
            <a:endParaRPr lang="zh-CN" altLang="en-US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22532" name="对象 -2147482519"/>
          <p:cNvGraphicFramePr>
            <a:graphicFrameLocks noChangeAspect="1"/>
          </p:cNvGraphicFramePr>
          <p:nvPr/>
        </p:nvGraphicFramePr>
        <p:xfrm>
          <a:off x="4760913" y="3822700"/>
          <a:ext cx="2633662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" r:id="rId4" imgW="1219200" imgH="215900" progId="Equation.3">
                  <p:embed/>
                </p:oleObj>
              </mc:Choice>
              <mc:Fallback>
                <p:oleObj name="" r:id="rId4" imgW="1219200" imgH="215900" progId="Equation.3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60913" y="3822700"/>
                        <a:ext cx="2633662" cy="4841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10243"/>
          <p:cNvSpPr/>
          <p:nvPr/>
        </p:nvSpPr>
        <p:spPr>
          <a:xfrm>
            <a:off x="4760913" y="3863975"/>
            <a:ext cx="2754312" cy="442913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22531" name="文本框 3"/>
          <p:cNvSpPr txBox="1"/>
          <p:nvPr/>
        </p:nvSpPr>
        <p:spPr>
          <a:xfrm>
            <a:off x="3990975" y="4306888"/>
            <a:ext cx="4649788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</a:t>
            </a:r>
            <a:r>
              <a:rPr lang="zh-CN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这时，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三极管可能工作在放大状态，也可能工作在饱和状态。</a:t>
            </a:r>
            <a:endParaRPr lang="zh-CN" altLang="en-US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76763" y="5314950"/>
            <a:ext cx="28813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定义</a:t>
            </a:r>
            <a:r>
              <a:rPr lang="zh-CN" altLang="en-US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临界饱和状态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: </a:t>
            </a:r>
            <a:r>
              <a:rPr lang="en-US" altLang="zh-CN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CB</a:t>
            </a:r>
            <a:r>
              <a:rPr lang="en-US" altLang="zh-CN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=0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,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13438" y="5789613"/>
            <a:ext cx="27749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因此，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I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CS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=(V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CC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-V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CES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)/R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C</a:t>
            </a:r>
            <a:endParaRPr lang="en-US" altLang="zh-CN" baseline="-250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95750" y="5789613"/>
            <a:ext cx="17399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即 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CES 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≈ 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0.7V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2546" name="文本框 2"/>
          <p:cNvSpPr txBox="1"/>
          <p:nvPr/>
        </p:nvSpPr>
        <p:spPr>
          <a:xfrm>
            <a:off x="4203700" y="617538"/>
            <a:ext cx="43783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分析条件：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CC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=5V</a:t>
            </a:r>
            <a:r>
              <a:rPr lang="zh-CN" altLang="en-US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，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IL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=0V</a:t>
            </a:r>
            <a:r>
              <a:rPr lang="zh-CN" altLang="en-US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，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IH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=2~5V</a:t>
            </a:r>
            <a:endParaRPr lang="en-US" altLang="zh-CN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7" dur="80"/>
                                        <p:tgtEl>
                                          <p:spTgt spid="225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8" dur="80"/>
                                        <p:tgtEl>
                                          <p:spTgt spid="225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80"/>
                                        <p:tgtEl>
                                          <p:spTgt spid="225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4" dur="80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5" dur="80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80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6" dur="80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7" dur="80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80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4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5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1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2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8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9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1" grpId="0"/>
      <p:bldP spid="21511" grpId="1"/>
      <p:bldP spid="21512" grpId="0"/>
      <p:bldP spid="21512" grpId="1"/>
      <p:bldP spid="2" grpId="0" animBg="1"/>
      <p:bldP spid="2" grpId="1" animBg="1"/>
      <p:bldP spid="21514" grpId="0"/>
      <p:bldP spid="21514" grpId="1"/>
      <p:bldP spid="21515" grpId="0"/>
      <p:bldP spid="21515" grpId="1"/>
      <p:bldP spid="21516" grpId="0"/>
      <p:bldP spid="21516" grpId="1"/>
      <p:bldP spid="22530" grpId="0"/>
      <p:bldP spid="22530" grpId="1"/>
      <p:bldP spid="6" grpId="0" bldLvl="0" animBg="1"/>
      <p:bldP spid="6" grpId="1" animBg="1"/>
      <p:bldP spid="22531" grpId="0"/>
      <p:bldP spid="22531" grpId="1"/>
      <p:bldP spid="7" grpId="0"/>
      <p:bldP spid="7" grpId="1"/>
      <p:bldP spid="8" grpId="0"/>
      <p:bldP spid="8" grpId="1"/>
      <p:bldP spid="9" grpId="0"/>
      <p:bldP spid="9" grpId="1"/>
      <p:bldP spid="22546" grpId="0"/>
      <p:bldP spid="22546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图片 15363"/>
          <p:cNvPicPr>
            <a:picLocks noChangeAspect="1"/>
          </p:cNvPicPr>
          <p:nvPr/>
        </p:nvPicPr>
        <p:blipFill>
          <a:blip r:embed="rId1"/>
          <a:srcRect b="22360"/>
          <a:stretch>
            <a:fillRect/>
          </a:stretch>
        </p:blipFill>
        <p:spPr>
          <a:xfrm>
            <a:off x="1079500" y="781050"/>
            <a:ext cx="2486025" cy="2232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60" name="文本框 3"/>
          <p:cNvSpPr txBox="1"/>
          <p:nvPr/>
        </p:nvSpPr>
        <p:spPr>
          <a:xfrm>
            <a:off x="688970" y="3070859"/>
            <a:ext cx="7850486" cy="1337924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altLang="zh-CN" noProof="1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  </a:t>
            </a:r>
            <a:r>
              <a:rPr lang="en-US" altLang="zh-CN" noProof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 </a:t>
            </a:r>
            <a:r>
              <a:rPr lang="zh-CN" altLang="en-US" noProof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如果I</a:t>
            </a:r>
            <a:r>
              <a:rPr lang="zh-CN" altLang="en-US" baseline="-25000" noProof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B</a:t>
            </a:r>
            <a:r>
              <a:rPr lang="en-US" altLang="zh-CN" noProof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&gt;</a:t>
            </a:r>
            <a:r>
              <a:rPr lang="zh-CN" altLang="en-US" noProof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I</a:t>
            </a:r>
            <a:r>
              <a:rPr lang="zh-CN" altLang="en-US" baseline="-25000" noProof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BS</a:t>
            </a:r>
            <a:r>
              <a:rPr lang="zh-CN" altLang="en-US" noProof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，</a:t>
            </a:r>
            <a:r>
              <a:rPr lang="zh-CN" altLang="en-US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则I</a:t>
            </a:r>
            <a:r>
              <a:rPr lang="en-US" altLang="zh-CN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c</a:t>
            </a:r>
            <a:r>
              <a:rPr lang="zh-CN" altLang="en-US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大于I</a:t>
            </a:r>
            <a:r>
              <a:rPr lang="en-US" altLang="zh-CN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cs</a:t>
            </a:r>
            <a:r>
              <a:rPr lang="zh-CN" altLang="en-US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，导致电阻两端的压降增大而使</a:t>
            </a:r>
            <a:r>
              <a:rPr lang="en-US" altLang="zh-CN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V</a:t>
            </a:r>
            <a:r>
              <a:rPr lang="en-US" altLang="zh-CN" baseline="-25000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CE</a:t>
            </a:r>
            <a:r>
              <a:rPr lang="en-US" altLang="zh-CN" noProof="1">
                <a:latin typeface="Times New Roman" panose="02020603050405020304" pitchFamily="2" charset="0"/>
                <a:ea typeface="宋体" panose="02010600030101010101" pitchFamily="2" charset="-122"/>
                <a:cs typeface="Times New Roman" panose="02020603050405020304" pitchFamily="2" charset="0"/>
                <a:sym typeface="宋体" panose="02010600030101010101" pitchFamily="2" charset="-122"/>
              </a:rPr>
              <a:t>&lt;</a:t>
            </a:r>
            <a:r>
              <a:rPr lang="en-US" altLang="zh-CN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0.7V</a:t>
            </a:r>
            <a:r>
              <a:rPr lang="zh-CN" altLang="en-US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，因此三极管的集电结正偏而工作在饱和状态。由于三极管工作在饱和状态时</a:t>
            </a:r>
            <a:r>
              <a:rPr lang="en-US" altLang="zh-CN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V</a:t>
            </a:r>
            <a:r>
              <a:rPr lang="en-US" altLang="zh-CN" baseline="-25000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CES</a:t>
            </a:r>
            <a:r>
              <a:rPr lang="en-US" altLang="zh-CN" noProof="1">
                <a:latin typeface="Times New Roman" panose="02020603050405020304" pitchFamily="2" charset="0"/>
                <a:ea typeface="宋体" panose="02010600030101010101" pitchFamily="2" charset="-122"/>
                <a:cs typeface="Times New Roman" panose="02020603050405020304" pitchFamily="2" charset="0"/>
                <a:sym typeface="宋体" panose="02010600030101010101" pitchFamily="2" charset="-122"/>
              </a:rPr>
              <a:t>&lt;</a:t>
            </a:r>
            <a:r>
              <a:rPr lang="en-US" altLang="zh-CN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0.7V</a:t>
            </a:r>
            <a:r>
              <a:rPr lang="zh-CN" altLang="en-US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，所以</a:t>
            </a:r>
            <a:r>
              <a:rPr lang="zh-CN" altLang="en-US" noProof="1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输出</a:t>
            </a:r>
            <a:r>
              <a:rPr lang="en-US" altLang="zh-CN" noProof="1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V</a:t>
            </a:r>
            <a:r>
              <a:rPr lang="en-US" altLang="zh-CN" baseline="-25000" noProof="1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O</a:t>
            </a:r>
            <a:r>
              <a:rPr lang="en-US" altLang="zh-CN" noProof="1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=V</a:t>
            </a:r>
            <a:r>
              <a:rPr lang="en-US" altLang="zh-CN" baseline="-25000" noProof="1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CES</a:t>
            </a:r>
            <a:r>
              <a:rPr lang="zh-CN" altLang="en-US" noProof="1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为低电平</a:t>
            </a:r>
            <a:r>
              <a:rPr lang="en-US" altLang="zh-CN" noProof="1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,</a:t>
            </a:r>
            <a:r>
              <a:rPr lang="zh-CN" altLang="en-US" noProof="1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一般按</a:t>
            </a:r>
            <a:r>
              <a:rPr lang="en-US" altLang="zh-CN" noProof="1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0.1~0.2V</a:t>
            </a:r>
            <a:r>
              <a:rPr lang="zh-CN" altLang="en-US" noProof="1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进行估算。</a:t>
            </a:r>
            <a:endParaRPr lang="zh-CN" altLang="en-US" noProof="1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22534" name="文本框 3"/>
          <p:cNvSpPr txBox="1"/>
          <p:nvPr/>
        </p:nvSpPr>
        <p:spPr>
          <a:xfrm>
            <a:off x="749300" y="4651375"/>
            <a:ext cx="4137025" cy="13366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dirty="0">
                <a:solidFill>
                  <a:srgbClr val="00B05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结论：三极管基本开关电路只有在电路参数满足I</a:t>
            </a:r>
            <a:r>
              <a:rPr lang="zh-CN" altLang="en-US" baseline="-25000" dirty="0">
                <a:solidFill>
                  <a:srgbClr val="00B05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B</a:t>
            </a:r>
            <a:r>
              <a:rPr lang="en-US" altLang="zh-CN" dirty="0">
                <a:solidFill>
                  <a:srgbClr val="00B05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&gt;</a:t>
            </a:r>
            <a:r>
              <a:rPr lang="zh-CN" altLang="en-US" dirty="0">
                <a:solidFill>
                  <a:srgbClr val="00B05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I</a:t>
            </a:r>
            <a:r>
              <a:rPr lang="zh-CN" altLang="en-US" baseline="-25000" dirty="0">
                <a:solidFill>
                  <a:srgbClr val="00B05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BS</a:t>
            </a:r>
            <a:r>
              <a:rPr lang="zh-CN" altLang="en-US" dirty="0">
                <a:solidFill>
                  <a:srgbClr val="00B05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时，才能实现非逻辑关系</a:t>
            </a:r>
            <a:r>
              <a:rPr lang="en-US" altLang="zh-CN" dirty="0">
                <a:solidFill>
                  <a:srgbClr val="00B05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Y=A'</a:t>
            </a:r>
            <a:r>
              <a:rPr lang="zh-CN" altLang="en-US" dirty="0">
                <a:solidFill>
                  <a:srgbClr val="00B05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。</a:t>
            </a:r>
            <a:endParaRPr lang="zh-CN" altLang="en-US" dirty="0">
              <a:solidFill>
                <a:srgbClr val="00B05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" name="图片 15363"/>
          <p:cNvPicPr>
            <a:picLocks noChangeAspect="1"/>
          </p:cNvPicPr>
          <p:nvPr/>
        </p:nvPicPr>
        <p:blipFill>
          <a:blip r:embed="rId1"/>
          <a:srcRect b="22360"/>
          <a:stretch>
            <a:fillRect/>
          </a:stretch>
        </p:blipFill>
        <p:spPr>
          <a:xfrm>
            <a:off x="944563" y="663575"/>
            <a:ext cx="2486025" cy="223202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22536" name="对象 -2147482523"/>
          <p:cNvGraphicFramePr>
            <a:graphicFrameLocks noChangeAspect="1"/>
          </p:cNvGraphicFramePr>
          <p:nvPr/>
        </p:nvGraphicFramePr>
        <p:xfrm>
          <a:off x="5467350" y="5227638"/>
          <a:ext cx="2986088" cy="70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" name="" r:id="rId2" imgW="1612900" imgH="381000" progId="Equation.3">
                  <p:embed/>
                </p:oleObj>
              </mc:Choice>
              <mc:Fallback>
                <p:oleObj name="" r:id="rId2" imgW="1612900" imgH="381000" progId="Equation.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67350" y="5227638"/>
                        <a:ext cx="2986088" cy="7064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7" name="对象 -2147482519"/>
          <p:cNvGraphicFramePr>
            <a:graphicFrameLocks noChangeAspect="1"/>
          </p:cNvGraphicFramePr>
          <p:nvPr/>
        </p:nvGraphicFramePr>
        <p:xfrm>
          <a:off x="5518150" y="4797425"/>
          <a:ext cx="2190750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9" name="" r:id="rId4" imgW="1219200" imgH="215900" progId="Equation.3">
                  <p:embed/>
                </p:oleObj>
              </mc:Choice>
              <mc:Fallback>
                <p:oleObj name="" r:id="rId4" imgW="1219200" imgH="215900" progId="Equation.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18150" y="4797425"/>
                        <a:ext cx="2190750" cy="4016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3" name="文本框 4"/>
          <p:cNvSpPr txBox="1"/>
          <p:nvPr/>
        </p:nvSpPr>
        <p:spPr>
          <a:xfrm>
            <a:off x="1835150" y="1636713"/>
            <a:ext cx="3492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B</a:t>
            </a:r>
            <a:endParaRPr lang="en-US" altLang="zh-CN" dirty="0">
              <a:solidFill>
                <a:srgbClr val="009AD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9464" name="文本框 6"/>
          <p:cNvSpPr txBox="1"/>
          <p:nvPr/>
        </p:nvSpPr>
        <p:spPr>
          <a:xfrm>
            <a:off x="2359025" y="2185988"/>
            <a:ext cx="3349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E</a:t>
            </a:r>
            <a:endParaRPr lang="en-US" altLang="zh-CN" dirty="0">
              <a:solidFill>
                <a:srgbClr val="009AD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9465" name="文本框 3"/>
          <p:cNvSpPr txBox="1"/>
          <p:nvPr/>
        </p:nvSpPr>
        <p:spPr>
          <a:xfrm>
            <a:off x="2359025" y="1209675"/>
            <a:ext cx="34766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C</a:t>
            </a:r>
            <a:endParaRPr lang="en-US" altLang="zh-CN" dirty="0">
              <a:solidFill>
                <a:srgbClr val="009AD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" name="矩形 10243"/>
          <p:cNvSpPr/>
          <p:nvPr/>
        </p:nvSpPr>
        <p:spPr>
          <a:xfrm>
            <a:off x="5349875" y="4705350"/>
            <a:ext cx="3187700" cy="1228725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graphicFrame>
        <p:nvGraphicFramePr>
          <p:cNvPr id="21510" name="对象 -2147482523"/>
          <p:cNvGraphicFramePr>
            <a:graphicFrameLocks noChangeAspect="1"/>
          </p:cNvGraphicFramePr>
          <p:nvPr/>
        </p:nvGraphicFramePr>
        <p:xfrm>
          <a:off x="4981575" y="876300"/>
          <a:ext cx="2968625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0" name="" r:id="rId6" imgW="1612900" imgH="381000" progId="Equation.3">
                  <p:embed/>
                </p:oleObj>
              </mc:Choice>
              <mc:Fallback>
                <p:oleObj name="" r:id="rId6" imgW="1612900" imgH="3810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81575" y="876300"/>
                        <a:ext cx="2968625" cy="701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10243"/>
          <p:cNvSpPr/>
          <p:nvPr/>
        </p:nvSpPr>
        <p:spPr>
          <a:xfrm>
            <a:off x="4749800" y="811213"/>
            <a:ext cx="3395663" cy="828675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4340225" y="1082675"/>
            <a:ext cx="292100" cy="21590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7" name="文本框 6"/>
          <p:cNvSpPr txBox="1"/>
          <p:nvPr/>
        </p:nvSpPr>
        <p:spPr>
          <a:xfrm>
            <a:off x="4133850" y="1733550"/>
            <a:ext cx="4508500" cy="13366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发射结正偏时，三极管的工作状态取决于基极电流I</a:t>
            </a:r>
            <a:r>
              <a:rPr lang="zh-CN" altLang="en-US" baseline="-25000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B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和处于临界饱和状态时所需要的驱动电流I</a:t>
            </a:r>
            <a:r>
              <a:rPr lang="zh-CN" altLang="en-US" baseline="-25000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BS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之间的关系。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5" dur="80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6" dur="80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80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0" grpId="0"/>
      <p:bldP spid="19460" grpId="1"/>
      <p:bldP spid="22534" grpId="0"/>
      <p:bldP spid="22534" grpId="1"/>
      <p:bldP spid="6" grpId="0" bldLvl="0" animBg="1"/>
      <p:bldP spid="6" grpId="1" animBg="1"/>
      <p:bldP spid="3" grpId="0" bldLvl="0" animBg="1"/>
      <p:bldP spid="3" grpId="1" animBg="1"/>
      <p:bldP spid="5" grpId="0" bldLvl="0" animBg="1"/>
      <p:bldP spid="5" grpId="1" animBg="1"/>
      <p:bldP spid="7" grpId="0"/>
      <p:bldP spid="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图片 16385"/>
          <p:cNvPicPr>
            <a:picLocks noChangeAspect="1"/>
          </p:cNvPicPr>
          <p:nvPr/>
        </p:nvPicPr>
        <p:blipFill>
          <a:blip r:embed="rId1"/>
          <a:srcRect b="13559"/>
          <a:stretch>
            <a:fillRect/>
          </a:stretch>
        </p:blipFill>
        <p:spPr>
          <a:xfrm>
            <a:off x="727075" y="2201863"/>
            <a:ext cx="2462213" cy="2403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4" name="矩形 16387"/>
          <p:cNvSpPr/>
          <p:nvPr/>
        </p:nvSpPr>
        <p:spPr>
          <a:xfrm>
            <a:off x="3608388" y="3683000"/>
            <a:ext cx="5095875" cy="1338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由于三极管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T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处于临界饱和状态时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CES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≈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0.7V,</a:t>
            </a:r>
            <a:endParaRPr lang="en-US" altLang="zh-CN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因此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: I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CS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=(V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CC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-V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CES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)/R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C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;</a:t>
            </a:r>
            <a:endParaRPr lang="en-US" altLang="zh-CN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I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BS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=I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CS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/β= (V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CC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-V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CES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)/(β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×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R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C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);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    </a:t>
            </a:r>
            <a:endParaRPr lang="en-US" altLang="zh-CN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3555" name="矩形 16390"/>
          <p:cNvSpPr/>
          <p:nvPr/>
        </p:nvSpPr>
        <p:spPr>
          <a:xfrm>
            <a:off x="727075" y="1184910"/>
            <a:ext cx="2376488" cy="8286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sz="16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分析条件：</a:t>
            </a:r>
            <a:r>
              <a:rPr lang="en-US" altLang="zh-CN" sz="16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sz="1600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CC</a:t>
            </a:r>
            <a:r>
              <a:rPr lang="en-US" altLang="zh-CN" sz="16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=5V, V</a:t>
            </a:r>
            <a:r>
              <a:rPr lang="en-US" altLang="zh-CN" sz="1600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IL</a:t>
            </a:r>
            <a:r>
              <a:rPr lang="en-US" altLang="zh-CN" sz="16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=0~0.8V,V</a:t>
            </a:r>
            <a:r>
              <a:rPr lang="en-US" altLang="zh-CN" sz="1600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IH</a:t>
            </a:r>
            <a:r>
              <a:rPr lang="en-US" altLang="zh-CN" sz="16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=2~5V</a:t>
            </a:r>
            <a:endParaRPr lang="en-US" altLang="zh-CN" sz="1600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0485" name="文本框 14337"/>
          <p:cNvSpPr txBox="1"/>
          <p:nvPr/>
        </p:nvSpPr>
        <p:spPr>
          <a:xfrm>
            <a:off x="663575" y="606425"/>
            <a:ext cx="372586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400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7. </a:t>
            </a:r>
            <a:r>
              <a:rPr lang="zh-CN" altLang="en-US" sz="2400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三极管反相器</a:t>
            </a:r>
            <a:endParaRPr lang="zh-CN" altLang="en-US" sz="2400" noProof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0486" name="文本框 1"/>
          <p:cNvSpPr txBox="1"/>
          <p:nvPr/>
        </p:nvSpPr>
        <p:spPr>
          <a:xfrm>
            <a:off x="2830513" y="5856288"/>
            <a:ext cx="5997575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/>
            <a:r>
              <a:rPr lang="zh-CN" altLang="en-US" sz="2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综上分析</a:t>
            </a:r>
            <a:r>
              <a:rPr lang="en-US" altLang="zh-CN" sz="2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, </a:t>
            </a:r>
            <a:r>
              <a:rPr lang="zh-CN" altLang="en-US" sz="2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电路参数满足</a:t>
            </a:r>
            <a:r>
              <a:rPr lang="en-US" altLang="zh-CN" sz="2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I</a:t>
            </a:r>
            <a:r>
              <a:rPr lang="en-US" altLang="zh-CN" sz="2000" baseline="-25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B</a:t>
            </a:r>
            <a:r>
              <a:rPr lang="en-US" altLang="zh-CN" sz="2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&gt;I</a:t>
            </a:r>
            <a:r>
              <a:rPr lang="en-US" altLang="zh-CN" sz="2000" baseline="-25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BS</a:t>
            </a:r>
            <a:r>
              <a:rPr lang="zh-CN" altLang="en-US" sz="2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时为非门</a:t>
            </a:r>
            <a:r>
              <a:rPr lang="en-US" altLang="zh-CN" sz="2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(</a:t>
            </a:r>
            <a:r>
              <a:rPr lang="zh-CN" altLang="en-US" sz="2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反相器</a:t>
            </a:r>
            <a:r>
              <a:rPr lang="en-US" altLang="zh-CN" sz="2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)</a:t>
            </a:r>
            <a:endParaRPr lang="en-US" altLang="zh-CN" sz="2000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" name="矩形 10243"/>
          <p:cNvSpPr/>
          <p:nvPr/>
        </p:nvSpPr>
        <p:spPr>
          <a:xfrm>
            <a:off x="1719263" y="3594100"/>
            <a:ext cx="555625" cy="1011238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1338263" y="3568700"/>
            <a:ext cx="496888" cy="3175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V="1">
            <a:off x="2051050" y="3568700"/>
            <a:ext cx="223838" cy="3175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1979613" y="3594100"/>
            <a:ext cx="17463" cy="769938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355975" y="657225"/>
            <a:ext cx="5610225" cy="1338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(1) </a:t>
            </a:r>
            <a:r>
              <a:rPr lang="zh-CN" altLang="en-US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当</a:t>
            </a:r>
            <a:r>
              <a:rPr lang="en-US" altLang="zh-CN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I</a:t>
            </a:r>
            <a:r>
              <a:rPr lang="en-US" altLang="zh-CN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=V</a:t>
            </a:r>
            <a:r>
              <a:rPr lang="en-US" altLang="zh-CN" baseline="-25000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IL</a:t>
            </a:r>
            <a:r>
              <a:rPr lang="zh-CN" altLang="en-US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时</a:t>
            </a:r>
            <a:r>
              <a:rPr lang="en-US" altLang="zh-CN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,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设三极管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T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截止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,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计算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:</a:t>
            </a:r>
            <a:endParaRPr lang="en-US" altLang="zh-CN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     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B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=R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/(R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+R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)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×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IL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+R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/(R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+R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)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×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EE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,</a:t>
            </a:r>
            <a:endParaRPr lang="en-US" altLang="zh-CN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     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这时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,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应使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B</a:t>
            </a:r>
            <a:r>
              <a:rPr lang="en-US" altLang="zh-CN" dirty="0">
                <a:latin typeface="Times New Roman" panose="02020603050405020304" pitchFamily="2" charset="0"/>
                <a:ea typeface="宋体" panose="02010600030101010101" pitchFamily="2" charset="-122"/>
              </a:rPr>
              <a:t>&lt;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0V,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使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T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截止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, 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O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=V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CC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-R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C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*I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C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=V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CC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;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55975" y="1976438"/>
            <a:ext cx="5553075" cy="13382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(2) </a:t>
            </a:r>
            <a:r>
              <a:rPr lang="zh-CN" altLang="en-US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当</a:t>
            </a:r>
            <a:r>
              <a:rPr lang="en-US" altLang="zh-CN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I</a:t>
            </a:r>
            <a:r>
              <a:rPr lang="en-US" altLang="zh-CN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=V</a:t>
            </a:r>
            <a:r>
              <a:rPr lang="en-US" altLang="zh-CN" baseline="-25000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IH</a:t>
            </a:r>
            <a:r>
              <a:rPr lang="zh-CN" altLang="en-US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时</a:t>
            </a:r>
            <a:r>
              <a:rPr lang="en-US" altLang="zh-CN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,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设三极管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T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截止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,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计算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: </a:t>
            </a:r>
            <a:endParaRPr lang="en-US" altLang="zh-CN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     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B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=R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/(R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+R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)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×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IH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+R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/(R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+R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)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×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EE</a:t>
            </a:r>
            <a:endParaRPr lang="en-US" altLang="zh-CN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    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这时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,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应使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B</a:t>
            </a:r>
            <a:r>
              <a:rPr lang="en-US" altLang="zh-CN" dirty="0">
                <a:latin typeface="Times New Roman" panose="02020603050405020304" pitchFamily="2" charset="0"/>
                <a:ea typeface="宋体" panose="02010600030101010101" pitchFamily="2" charset="-122"/>
              </a:rPr>
              <a:t>&gt;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0.7V,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使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T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导通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08388" y="4935538"/>
            <a:ext cx="5092700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当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I</a:t>
            </a:r>
            <a:r>
              <a:rPr lang="en-US" altLang="zh-CN" baseline="-25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B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&gt;I</a:t>
            </a:r>
            <a:r>
              <a:rPr lang="en-US" altLang="zh-CN" baseline="-25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BS</a:t>
            </a:r>
            <a:r>
              <a:rPr lang="zh-CN" altLang="en-US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时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三极管工作在饱和区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, V</a:t>
            </a:r>
            <a:r>
              <a:rPr lang="en-US" altLang="zh-CN" baseline="-25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O 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≈ 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0.2V;</a:t>
            </a:r>
            <a:endParaRPr lang="en-US" altLang="zh-CN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当</a:t>
            </a:r>
            <a:r>
              <a:rPr lang="en-US" altLang="zh-CN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I</a:t>
            </a:r>
            <a:r>
              <a:rPr lang="en-US" altLang="zh-CN" baseline="-25000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B</a:t>
            </a:r>
            <a:r>
              <a:rPr lang="en-US" altLang="zh-CN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&lt;I</a:t>
            </a:r>
            <a:r>
              <a:rPr lang="en-US" altLang="zh-CN" baseline="-25000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BS</a:t>
            </a:r>
            <a:r>
              <a:rPr lang="zh-CN" altLang="en-US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时</a:t>
            </a:r>
            <a:r>
              <a:rPr lang="en-US" altLang="zh-CN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三极管工作在放大区</a:t>
            </a:r>
            <a:r>
              <a:rPr lang="en-US" altLang="zh-CN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, V</a:t>
            </a:r>
            <a:r>
              <a:rPr lang="en-US" altLang="zh-CN" baseline="-25000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O</a:t>
            </a:r>
            <a:r>
              <a:rPr lang="en-US" altLang="zh-CN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&gt;0.7V</a:t>
            </a:r>
            <a:endParaRPr lang="en-US" altLang="zh-CN" dirty="0">
              <a:solidFill>
                <a:srgbClr val="7F7F7F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730625" y="3314700"/>
            <a:ext cx="4478338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/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I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B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=I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R1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-I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R2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=(V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IH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-V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BE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)/R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B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-(V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BE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-V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EE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)/R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;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23559" name="图片 15363"/>
          <p:cNvPicPr>
            <a:picLocks noChangeAspect="1"/>
          </p:cNvPicPr>
          <p:nvPr/>
        </p:nvPicPr>
        <p:blipFill>
          <a:blip r:embed="rId2"/>
          <a:srcRect b="22360"/>
          <a:stretch>
            <a:fillRect/>
          </a:stretch>
        </p:blipFill>
        <p:spPr>
          <a:xfrm>
            <a:off x="709613" y="4935855"/>
            <a:ext cx="1341437" cy="12049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圆角右箭头 8"/>
          <p:cNvSpPr/>
          <p:nvPr/>
        </p:nvSpPr>
        <p:spPr>
          <a:xfrm>
            <a:off x="971550" y="4113530"/>
            <a:ext cx="503238" cy="822325"/>
          </a:xfrm>
          <a:prstGeom prst="ben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3" dur="80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4" dur="80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80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2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3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4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5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1" dur="80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2" dur="80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80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4" grpId="0"/>
      <p:bldP spid="23554" grpId="1"/>
      <p:bldP spid="23555" grpId="0"/>
      <p:bldP spid="23555" grpId="1"/>
      <p:bldP spid="20486" grpId="0"/>
      <p:bldP spid="20486" grpId="1"/>
      <p:bldP spid="2" grpId="0" bldLvl="0" animBg="1"/>
      <p:bldP spid="2" grpId="1" animBg="1"/>
      <p:bldP spid="3" grpId="0"/>
      <p:bldP spid="3" grpId="1"/>
      <p:bldP spid="4" grpId="0"/>
      <p:bldP spid="4" grpId="1"/>
      <p:bldP spid="5" grpId="0"/>
      <p:bldP spid="5" grpId="1"/>
      <p:bldP spid="8" grpId="0"/>
      <p:bldP spid="8" grpId="1"/>
      <p:bldP spid="9" grpId="0" bldLvl="0" animBg="1"/>
      <p:bldP spid="9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577" name="对象 -2147482501"/>
          <p:cNvGraphicFramePr/>
          <p:nvPr/>
        </p:nvGraphicFramePr>
        <p:xfrm>
          <a:off x="565150" y="1116013"/>
          <a:ext cx="3354388" cy="169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" name="" r:id="rId1" imgW="2146935" imgH="1151255" progId="Visio.Drawing.11">
                  <p:embed/>
                </p:oleObj>
              </mc:Choice>
              <mc:Fallback>
                <p:oleObj name="" r:id="rId1" imgW="2146935" imgH="1151255" progId="Visio.Drawing.11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5150" y="1116013"/>
                        <a:ext cx="3354388" cy="1698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78" name="文本框 18433"/>
          <p:cNvSpPr txBox="1"/>
          <p:nvPr/>
        </p:nvSpPr>
        <p:spPr>
          <a:xfrm>
            <a:off x="755650" y="620395"/>
            <a:ext cx="21986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4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8. DTL</a:t>
            </a:r>
            <a:r>
              <a:rPr lang="zh-CN" altLang="zh-CN" sz="24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门电路</a:t>
            </a:r>
            <a:endParaRPr lang="zh-CN" altLang="zh-CN" sz="2400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4579" name="文本框 2"/>
          <p:cNvSpPr txBox="1"/>
          <p:nvPr/>
        </p:nvSpPr>
        <p:spPr>
          <a:xfrm>
            <a:off x="1230313" y="2908300"/>
            <a:ext cx="240823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DTL</a:t>
            </a:r>
            <a:r>
              <a:rPr lang="zh-CN" altLang="en-US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与非门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Y=(ABC)'</a:t>
            </a:r>
            <a:endParaRPr lang="en-US" altLang="zh-CN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4580" name="文本框 17409"/>
          <p:cNvSpPr txBox="1"/>
          <p:nvPr/>
        </p:nvSpPr>
        <p:spPr>
          <a:xfrm>
            <a:off x="4421505" y="664845"/>
            <a:ext cx="344233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4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9*. FET</a:t>
            </a:r>
            <a:r>
              <a:rPr lang="zh-CN" altLang="en-US" sz="24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的开关特性</a:t>
            </a:r>
            <a:endParaRPr lang="en-US" altLang="zh-CN" sz="2400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4581" name="矩形 17411"/>
          <p:cNvSpPr/>
          <p:nvPr/>
        </p:nvSpPr>
        <p:spPr>
          <a:xfrm>
            <a:off x="4057650" y="2090738"/>
            <a:ext cx="1876425" cy="18303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342900" indent="-342900" eaLnBrk="0" hangingPunct="0">
              <a:lnSpc>
                <a:spcPct val="150000"/>
              </a:lnSpc>
              <a:spcAft>
                <a:spcPts val="600"/>
              </a:spcAft>
            </a:pPr>
            <a:r>
              <a:rPr lang="zh-CN" altLang="en-US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● </a:t>
            </a:r>
            <a:r>
              <a:rPr lang="en-US" altLang="zh-CN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FET</a:t>
            </a:r>
            <a:r>
              <a:rPr lang="zh-CN" altLang="en-US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的分类</a:t>
            </a:r>
            <a:endParaRPr lang="zh-CN" altLang="en-US" dirty="0">
              <a:solidFill>
                <a:srgbClr val="009AD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indent="-342900" eaLnBrk="0" hangingPunct="0"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zh-CN" altLang="en-US" dirty="0">
                <a:solidFill>
                  <a:srgbClr val="7F7F7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(1) </a:t>
            </a:r>
            <a:r>
              <a:rPr lang="en-US" altLang="zh-CN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JFET</a:t>
            </a:r>
            <a:endParaRPr lang="en-US" altLang="zh-CN" dirty="0">
              <a:solidFill>
                <a:srgbClr val="7F7F7F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marL="342900" indent="-342900" eaLnBrk="0" hangingPunct="0">
              <a:lnSpc>
                <a:spcPct val="150000"/>
              </a:lnSpc>
            </a:pPr>
            <a:r>
              <a:rPr lang="zh-CN" altLang="en-US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  * </a:t>
            </a:r>
            <a:r>
              <a:rPr lang="en-US" altLang="zh-CN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N-Channel</a:t>
            </a:r>
            <a:endParaRPr lang="en-US" altLang="zh-CN" dirty="0">
              <a:solidFill>
                <a:srgbClr val="7F7F7F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marL="342900" indent="-342900" eaLnBrk="0" hangingPunct="0">
              <a:lnSpc>
                <a:spcPct val="150000"/>
              </a:lnSpc>
            </a:pPr>
            <a:r>
              <a:rPr lang="en-US" altLang="zh-CN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  * P-Channel</a:t>
            </a:r>
            <a:r>
              <a:rPr lang="zh-CN" altLang="en-US" sz="1600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zh-CN" altLang="en-US" sz="1600" dirty="0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endParaRPr lang="en-US" altLang="zh-CN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4582" name="矩形 17412"/>
          <p:cNvSpPr/>
          <p:nvPr/>
        </p:nvSpPr>
        <p:spPr>
          <a:xfrm>
            <a:off x="5903913" y="2089150"/>
            <a:ext cx="2813050" cy="2168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(2) 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IGFET(MOSFET)</a:t>
            </a:r>
            <a:endParaRPr lang="en-US" altLang="zh-CN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* </a:t>
            </a:r>
            <a:r>
              <a:rPr lang="en-US" altLang="zh-CN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N-Channel DEpletion</a:t>
            </a:r>
            <a:endParaRPr lang="en-US" altLang="zh-CN" dirty="0">
              <a:solidFill>
                <a:srgbClr val="7F7F7F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* P-Channel  Depletion</a:t>
            </a:r>
            <a:endParaRPr lang="en-US" altLang="zh-CN" dirty="0">
              <a:solidFill>
                <a:srgbClr val="7F7F7F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* 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N-Channel Enhanced 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* P-Channel Enhanced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FF33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endParaRPr lang="en-US" altLang="zh-CN" dirty="0">
              <a:solidFill>
                <a:srgbClr val="FF33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graphicFrame>
        <p:nvGraphicFramePr>
          <p:cNvPr id="5" name="对象 4"/>
          <p:cNvGraphicFramePr/>
          <p:nvPr/>
        </p:nvGraphicFramePr>
        <p:xfrm>
          <a:off x="666750" y="3921125"/>
          <a:ext cx="3621088" cy="217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3" name="" r:id="rId3" imgW="4286250" imgH="3209925" progId="Paint.Picture">
                  <p:embed/>
                </p:oleObj>
              </mc:Choice>
              <mc:Fallback>
                <p:oleObj name="" r:id="rId3" imgW="4286250" imgH="3209925" progId="Paint.Picture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750" y="3921125"/>
                        <a:ext cx="3621088" cy="2178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4360863" y="4413250"/>
          <a:ext cx="1249362" cy="150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4" name="" r:id="rId5" imgW="2324100" imgH="2600325" progId="Paint.Picture">
                  <p:embed/>
                </p:oleObj>
              </mc:Choice>
              <mc:Fallback>
                <p:oleObj name="" r:id="rId5" imgW="2324100" imgH="2600325" progId="Paint.Picture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60863" y="4413250"/>
                        <a:ext cx="1249362" cy="1504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5934075" y="4257675"/>
            <a:ext cx="2786063" cy="9223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N-Channel Enhanced</a:t>
            </a:r>
            <a:r>
              <a:rPr lang="zh-CN" altLang="en-US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：</a:t>
            </a:r>
            <a:endParaRPr lang="zh-CN" altLang="en-US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    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TN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&gt;0,V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DS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&gt;0,</a:t>
            </a:r>
            <a:r>
              <a:rPr lang="en-US" altLang="zh-CN" i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</a:t>
            </a:r>
            <a:r>
              <a:rPr lang="en-US" altLang="zh-CN" baseline="-25000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D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&gt;0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167438" y="5176838"/>
            <a:ext cx="2740025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P-Channel Enhanced</a:t>
            </a:r>
            <a:r>
              <a:rPr lang="zh-CN" altLang="en-US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：</a:t>
            </a:r>
            <a:endParaRPr lang="zh-CN" altLang="en-US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TP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&lt;0,V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DS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&lt;0,</a:t>
            </a:r>
            <a:r>
              <a:rPr lang="en-US" altLang="zh-CN" i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i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D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&lt;0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21188" y="1116013"/>
            <a:ext cx="4198937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zh-CN" altLang="zh-CN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是利用输入回路的电场效应实现控制输出回路电流的半导体器件。</a:t>
            </a:r>
            <a:endParaRPr lang="zh-CN" altLang="zh-CN">
              <a:solidFill>
                <a:srgbClr val="7F7F7F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4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6" dur="80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7" dur="80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80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3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4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/>
      <p:bldP spid="24579" grpId="0"/>
      <p:bldP spid="24579" grpId="1"/>
      <p:bldP spid="24580" grpId="0"/>
      <p:bldP spid="24580" grpId="1"/>
      <p:bldP spid="24581" grpId="0"/>
      <p:bldP spid="24581" grpId="1"/>
      <p:bldP spid="24582" grpId="0"/>
      <p:bldP spid="24582" grpId="1"/>
      <p:bldP spid="9" grpId="0"/>
      <p:bldP spid="9" grpId="1"/>
      <p:bldP spid="10" grpId="0"/>
      <p:bldP spid="10" grpId="1"/>
      <p:bldP spid="2" grpId="0"/>
      <p:bldP spid="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2"/>
          <p:cNvSpPr/>
          <p:nvPr/>
        </p:nvSpPr>
        <p:spPr>
          <a:xfrm>
            <a:off x="1588" y="0"/>
            <a:ext cx="9142412" cy="6858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ctr" anchorCtr="0"/>
          <a:lstStyle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098" name="Picture 3" descr="陕科大形象设计手册基础部分-0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0350"/>
            <a:ext cx="3348038" cy="771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9" name="Picture 6" descr="zcz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050" y="260350"/>
            <a:ext cx="1943100" cy="7159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00" name="Line 7"/>
          <p:cNvSpPr/>
          <p:nvPr/>
        </p:nvSpPr>
        <p:spPr>
          <a:xfrm>
            <a:off x="0" y="1125538"/>
            <a:ext cx="9144000" cy="0"/>
          </a:xfrm>
          <a:prstGeom prst="line">
            <a:avLst/>
          </a:prstGeom>
          <a:ln w="28575" cap="flat" cmpd="sng">
            <a:solidFill>
              <a:srgbClr val="EAEAEA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4101" name="Rectangle 5"/>
          <p:cNvSpPr/>
          <p:nvPr/>
        </p:nvSpPr>
        <p:spPr>
          <a:xfrm>
            <a:off x="395288" y="1989138"/>
            <a:ext cx="8424862" cy="11525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algn="ctr" defTabSz="914400">
              <a:lnSpc>
                <a:spcPct val="120000"/>
              </a:lnSpc>
              <a:tabLst>
                <a:tab pos="1790700" algn="l"/>
              </a:tabLst>
            </a:pPr>
            <a:r>
              <a:rPr lang="zh-CN" altLang="en-US" sz="3600" b="0" dirty="0">
                <a:latin typeface="Comic Sans MS" panose="030F0702030302020204" pitchFamily="2" charset="0"/>
                <a:ea typeface="黑体" panose="02010609060101010101" pitchFamily="2" charset="-122"/>
              </a:rPr>
              <a:t>第</a:t>
            </a:r>
            <a:r>
              <a:rPr lang="en-US" altLang="zh-CN" sz="3600" b="0" dirty="0">
                <a:latin typeface="Comic Sans MS" panose="030F0702030302020204" pitchFamily="2" charset="0"/>
                <a:ea typeface="黑体" panose="02010609060101010101" pitchFamily="2" charset="-122"/>
              </a:rPr>
              <a:t>3</a:t>
            </a:r>
            <a:r>
              <a:rPr lang="zh-CN" altLang="en-US" sz="3600" b="0" dirty="0">
                <a:latin typeface="Comic Sans MS" panose="030F0702030302020204" pitchFamily="2" charset="0"/>
                <a:ea typeface="黑体" panose="02010609060101010101" pitchFamily="2" charset="-122"/>
              </a:rPr>
              <a:t>章 门电路</a:t>
            </a:r>
            <a:endParaRPr lang="zh-CN" altLang="en-US" sz="3600" b="0" dirty="0">
              <a:latin typeface="Comic Sans MS" panose="030F0702030302020204" pitchFamily="2" charset="0"/>
              <a:ea typeface="黑体" panose="02010609060101010101" pitchFamily="2" charset="-122"/>
            </a:endParaRPr>
          </a:p>
          <a:p>
            <a:pPr algn="ctr" defTabSz="914400">
              <a:lnSpc>
                <a:spcPct val="120000"/>
              </a:lnSpc>
              <a:tabLst>
                <a:tab pos="1790700" algn="l"/>
              </a:tabLst>
            </a:pPr>
            <a:r>
              <a:rPr lang="en-US" altLang="zh-CN" sz="3600" b="0" dirty="0">
                <a:latin typeface="Comic Sans MS" panose="030F0702030302020204" pitchFamily="2" charset="0"/>
                <a:ea typeface="黑体" panose="02010609060101010101" pitchFamily="2" charset="-122"/>
              </a:rPr>
              <a:t>Gate</a:t>
            </a:r>
            <a:r>
              <a:rPr lang="zh-CN" altLang="en-US" sz="3600" b="0" dirty="0">
                <a:latin typeface="Comic Sans MS" panose="030F0702030302020204" pitchFamily="2" charset="0"/>
                <a:ea typeface="黑体" panose="02010609060101010101" pitchFamily="2" charset="-122"/>
              </a:rPr>
              <a:t>s</a:t>
            </a:r>
            <a:endParaRPr lang="en-US" altLang="zh-CN" sz="3600" b="0" dirty="0">
              <a:latin typeface="Comic Sans MS" panose="030F0702030302020204" pitchFamily="2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图片 17410"/>
          <p:cNvPicPr>
            <a:picLocks noChangeAspect="1"/>
          </p:cNvPicPr>
          <p:nvPr/>
        </p:nvPicPr>
        <p:blipFill>
          <a:blip r:embed="rId1"/>
          <a:srcRect b="19539"/>
          <a:stretch>
            <a:fillRect/>
          </a:stretch>
        </p:blipFill>
        <p:spPr>
          <a:xfrm>
            <a:off x="838200" y="525463"/>
            <a:ext cx="4886325" cy="23034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602" name="文本框 2"/>
          <p:cNvSpPr txBox="1"/>
          <p:nvPr/>
        </p:nvSpPr>
        <p:spPr>
          <a:xfrm>
            <a:off x="2500313" y="2919413"/>
            <a:ext cx="15621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输出特性曲线</a:t>
            </a:r>
            <a:endParaRPr lang="zh-CN" altLang="en-US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5603" name="文本框 18433"/>
          <p:cNvSpPr txBox="1"/>
          <p:nvPr/>
        </p:nvSpPr>
        <p:spPr>
          <a:xfrm>
            <a:off x="827405" y="3287713"/>
            <a:ext cx="443706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4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10*. MOSFET</a:t>
            </a:r>
            <a:r>
              <a:rPr lang="zh-CN" altLang="en-US" sz="24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基本开关电路</a:t>
            </a:r>
            <a:endParaRPr lang="zh-CN" altLang="en-US" sz="2400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25604" name="图片 18434"/>
          <p:cNvPicPr>
            <a:picLocks noChangeAspect="1"/>
          </p:cNvPicPr>
          <p:nvPr/>
        </p:nvPicPr>
        <p:blipFill>
          <a:blip r:embed="rId2"/>
          <a:srcRect b="14194"/>
          <a:stretch>
            <a:fillRect/>
          </a:stretch>
        </p:blipFill>
        <p:spPr>
          <a:xfrm>
            <a:off x="5126038" y="3436938"/>
            <a:ext cx="3198812" cy="24653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5" name="图片 18436" descr="图片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88" y="3908425"/>
            <a:ext cx="2282825" cy="2251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606" name="文本框 2"/>
          <p:cNvSpPr txBox="1"/>
          <p:nvPr/>
        </p:nvSpPr>
        <p:spPr>
          <a:xfrm>
            <a:off x="5724525" y="5902325"/>
            <a:ext cx="233521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MOS</a:t>
            </a:r>
            <a:r>
              <a:rPr lang="zh-CN" altLang="en-US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管基本开关电路</a:t>
            </a:r>
            <a:endParaRPr lang="zh-CN" altLang="en-US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4583" name="直接连接符 21510"/>
          <p:cNvSpPr/>
          <p:nvPr/>
        </p:nvSpPr>
        <p:spPr>
          <a:xfrm rot="-660000" flipH="1" flipV="1">
            <a:off x="2641600" y="5060950"/>
            <a:ext cx="3860800" cy="290513"/>
          </a:xfrm>
          <a:prstGeom prst="line">
            <a:avLst/>
          </a:prstGeom>
          <a:ln>
            <a:solidFill>
              <a:srgbClr val="009AD0"/>
            </a:solidFill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sp>
      <p:sp>
        <p:nvSpPr>
          <p:cNvPr id="11" name="文本框 2"/>
          <p:cNvSpPr txBox="1"/>
          <p:nvPr/>
        </p:nvSpPr>
        <p:spPr>
          <a:xfrm>
            <a:off x="5554663" y="1330325"/>
            <a:ext cx="2484437" cy="336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16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截止区：</a:t>
            </a:r>
            <a:r>
              <a:rPr lang="en-US" altLang="zh-CN" sz="16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sz="1600" baseline="-250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GS</a:t>
            </a:r>
            <a:r>
              <a:rPr lang="en-US" altLang="zh-CN" sz="16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&lt;V</a:t>
            </a:r>
            <a:r>
              <a:rPr lang="en-US" altLang="zh-CN" sz="1600" baseline="-250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TN</a:t>
            </a:r>
            <a:endParaRPr lang="en-US" altLang="zh-CN" sz="1600" baseline="-2500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" name="文本框 2"/>
          <p:cNvSpPr txBox="1"/>
          <p:nvPr/>
        </p:nvSpPr>
        <p:spPr>
          <a:xfrm>
            <a:off x="5554663" y="993775"/>
            <a:ext cx="3529012" cy="336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16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恒流区：</a:t>
            </a:r>
            <a:r>
              <a:rPr lang="en-US" altLang="zh-CN" sz="16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sz="1600" baseline="-250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GS</a:t>
            </a:r>
            <a:r>
              <a:rPr lang="en-US" altLang="zh-CN" sz="16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&gt;V</a:t>
            </a:r>
            <a:r>
              <a:rPr lang="en-US" altLang="zh-CN" sz="1600" baseline="-250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TN,</a:t>
            </a:r>
            <a:r>
              <a:rPr lang="en-US" altLang="zh-CN" sz="16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sz="1600" baseline="-250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GS</a:t>
            </a:r>
            <a:r>
              <a:rPr lang="en-US" altLang="zh-CN" sz="16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-V</a:t>
            </a:r>
            <a:r>
              <a:rPr lang="en-US" altLang="zh-CN" sz="1600" baseline="-250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DS</a:t>
            </a:r>
            <a:r>
              <a:rPr lang="en-US" altLang="zh-CN" sz="16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&lt;V</a:t>
            </a:r>
            <a:r>
              <a:rPr lang="en-US" altLang="zh-CN" sz="1600" baseline="-250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TN</a:t>
            </a:r>
            <a:endParaRPr lang="en-US" altLang="zh-CN" sz="160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54663" y="655638"/>
            <a:ext cx="3471862" cy="33813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sz="16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可变电阻区：</a:t>
            </a:r>
            <a:r>
              <a:rPr lang="en-US" altLang="zh-CN" sz="16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V</a:t>
            </a:r>
            <a:r>
              <a:rPr lang="en-US" altLang="zh-CN" sz="1600" baseline="-250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GS</a:t>
            </a:r>
            <a:r>
              <a:rPr lang="en-US" altLang="zh-CN" sz="16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&gt;V</a:t>
            </a:r>
            <a:r>
              <a:rPr lang="en-US" altLang="zh-CN" sz="1600" baseline="-250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TN,</a:t>
            </a:r>
            <a:r>
              <a:rPr lang="en-US" altLang="zh-CN" sz="16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V</a:t>
            </a:r>
            <a:r>
              <a:rPr lang="en-US" altLang="zh-CN" sz="1600" baseline="-250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GS</a:t>
            </a:r>
            <a:r>
              <a:rPr lang="en-US" altLang="zh-CN" sz="16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-V</a:t>
            </a:r>
            <a:r>
              <a:rPr lang="en-US" altLang="zh-CN" sz="1600" baseline="-250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DS</a:t>
            </a:r>
            <a:r>
              <a:rPr lang="en-US" altLang="zh-CN" sz="16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&gt;V</a:t>
            </a:r>
            <a:r>
              <a:rPr lang="en-US" altLang="zh-CN" sz="1600" baseline="-250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TN</a:t>
            </a:r>
            <a:endParaRPr lang="zh-CN" altLang="en-US" sz="160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graphicFrame>
        <p:nvGraphicFramePr>
          <p:cNvPr id="5" name="对象 4"/>
          <p:cNvGraphicFramePr/>
          <p:nvPr/>
        </p:nvGraphicFramePr>
        <p:xfrm>
          <a:off x="6121400" y="1804988"/>
          <a:ext cx="2203450" cy="148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" r:id="rId4" imgW="4286250" imgH="3209925" progId="Paint.Picture">
                  <p:embed/>
                </p:oleObj>
              </mc:Choice>
              <mc:Fallback>
                <p:oleObj name="" r:id="rId4" imgW="4286250" imgH="3209925" progId="Paint.Picture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21400" y="1804988"/>
                        <a:ext cx="2203450" cy="1484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2"/>
          <p:cNvSpPr txBox="1"/>
          <p:nvPr/>
        </p:nvSpPr>
        <p:spPr>
          <a:xfrm>
            <a:off x="2541588" y="2551113"/>
            <a:ext cx="14779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i="1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i</a:t>
            </a:r>
            <a:r>
              <a:rPr lang="en-US" altLang="zh-CN" baseline="-2500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D</a:t>
            </a:r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=f(v</a:t>
            </a:r>
            <a:r>
              <a:rPr lang="en-US" altLang="zh-CN" baseline="-2500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DS,</a:t>
            </a:r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GS</a:t>
            </a:r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)</a:t>
            </a:r>
            <a:endParaRPr lang="en-US" altLang="zh-CN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H="1">
            <a:off x="4932363" y="1557338"/>
            <a:ext cx="776288" cy="647700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H="1">
            <a:off x="4740275" y="1171575"/>
            <a:ext cx="911225" cy="755650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H="1">
            <a:off x="4572000" y="1144588"/>
            <a:ext cx="1098550" cy="412750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3" idx="1"/>
          </p:cNvCxnSpPr>
          <p:nvPr/>
        </p:nvCxnSpPr>
        <p:spPr>
          <a:xfrm flipH="1">
            <a:off x="3995738" y="825500"/>
            <a:ext cx="1558925" cy="587375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039100" y="1412875"/>
            <a:ext cx="827088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VCCS</a:t>
            </a:r>
            <a:endParaRPr lang="en-US" altLang="zh-CN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80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80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80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8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9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5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6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79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79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0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59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59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2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3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39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2" dur="80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3" dur="80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80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88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9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" grpId="0"/>
      <p:bldP spid="25602" grpId="1"/>
      <p:bldP spid="25603" grpId="0"/>
      <p:bldP spid="25603" grpId="1"/>
      <p:bldP spid="25606" grpId="0"/>
      <p:bldP spid="25606" grpId="1"/>
      <p:bldP spid="11" grpId="0"/>
      <p:bldP spid="11" grpId="1"/>
      <p:bldP spid="2" grpId="0"/>
      <p:bldP spid="2" grpId="1"/>
      <p:bldP spid="3" grpId="0"/>
      <p:bldP spid="3" grpId="1"/>
      <p:bldP spid="8" grpId="0"/>
      <p:bldP spid="8" grpId="1"/>
      <p:bldP spid="10" grpId="0"/>
      <p:bldP spid="10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55647" y="577824"/>
            <a:ext cx="27292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noProof="1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Wingdings" panose="05000000000000000000" charset="0"/>
              </a:rPr>
              <a:t>? </a:t>
            </a:r>
            <a:r>
              <a:rPr lang="zh-CN" sz="2400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思考与练习</a:t>
            </a:r>
            <a:endParaRPr lang="zh-CN" altLang="en-US" noProof="1">
              <a:solidFill>
                <a:srgbClr val="009AD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6626" name="图片 15363"/>
          <p:cNvPicPr>
            <a:picLocks noChangeAspect="1"/>
          </p:cNvPicPr>
          <p:nvPr/>
        </p:nvPicPr>
        <p:blipFill>
          <a:blip r:embed="rId1"/>
          <a:srcRect b="22360"/>
          <a:stretch>
            <a:fillRect/>
          </a:stretch>
        </p:blipFill>
        <p:spPr>
          <a:xfrm>
            <a:off x="992188" y="1752600"/>
            <a:ext cx="2430462" cy="2181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27" name="文本框 1"/>
          <p:cNvSpPr txBox="1"/>
          <p:nvPr/>
        </p:nvSpPr>
        <p:spPr>
          <a:xfrm>
            <a:off x="899160" y="4648200"/>
            <a:ext cx="3717925" cy="922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</a:rPr>
              <a:t>3-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5</a:t>
            </a:r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</a:rPr>
              <a:t>. 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DTL</a:t>
            </a:r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</a:rPr>
              <a:t>与非门电路如图所示，分析图中二极管D</a:t>
            </a:r>
            <a:r>
              <a:rPr lang="zh-CN" altLang="en-US" baseline="-25000">
                <a:latin typeface="Comic Sans MS" panose="030F0702030302020204" pitchFamily="2" charset="0"/>
                <a:ea typeface="宋体" panose="02010600030101010101" pitchFamily="2" charset="-122"/>
              </a:rPr>
              <a:t>4</a:t>
            </a:r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</a:rPr>
              <a:t>和D</a:t>
            </a:r>
            <a:r>
              <a:rPr lang="zh-CN" altLang="en-US" baseline="-25000">
                <a:latin typeface="Comic Sans MS" panose="030F0702030302020204" pitchFamily="2" charset="0"/>
                <a:ea typeface="宋体" panose="02010600030101010101" pitchFamily="2" charset="-122"/>
              </a:rPr>
              <a:t>5</a:t>
            </a:r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</a:rPr>
              <a:t>的作用。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graphicFrame>
        <p:nvGraphicFramePr>
          <p:cNvPr id="26628" name="对象 -2147482501"/>
          <p:cNvGraphicFramePr/>
          <p:nvPr/>
        </p:nvGraphicFramePr>
        <p:xfrm>
          <a:off x="4715510" y="4321175"/>
          <a:ext cx="3713163" cy="179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" r:id="rId2" imgW="2146935" imgH="1151255" progId="Visio.Drawing.11">
                  <p:embed/>
                </p:oleObj>
              </mc:Choice>
              <mc:Fallback>
                <p:oleObj name="" r:id="rId2" imgW="2146935" imgH="1151255" progId="Visio.Drawing.11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15510" y="4321175"/>
                        <a:ext cx="3713163" cy="1790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9" name="文本框 2"/>
          <p:cNvSpPr txBox="1"/>
          <p:nvPr/>
        </p:nvSpPr>
        <p:spPr>
          <a:xfrm>
            <a:off x="568325" y="1082675"/>
            <a:ext cx="838517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</a:rPr>
              <a:t>3-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4</a:t>
            </a:r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</a:rPr>
              <a:t>. 三极管基本开关电路与三极管共射放大电路有什么本质区别？试分析说明。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2" name="图片 1" descr="共射放大电路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7313" y="1565275"/>
            <a:ext cx="2497137" cy="2419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4440238" y="3984625"/>
            <a:ext cx="1409700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sz="16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共射放大电路</a:t>
            </a:r>
            <a:endParaRPr lang="zh-CN" altLang="en-US" sz="160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22438" y="3984625"/>
            <a:ext cx="1409700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sz="16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基本开关电路</a:t>
            </a:r>
            <a:endParaRPr lang="zh-CN" altLang="en-US" sz="160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6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7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79"/>
                            </p:stCondLst>
                            <p:childTnLst>
                              <p:par>
                                <p:cTn id="30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2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3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6627" grpId="0"/>
      <p:bldP spid="26627" grpId="1"/>
      <p:bldP spid="26629" grpId="0"/>
      <p:bldP spid="26629" grpId="1"/>
      <p:bldP spid="3" grpId="0"/>
      <p:bldP spid="3" grpId="1"/>
      <p:bldP spid="5" grpId="0"/>
      <p:bldP spid="5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 txBox="1"/>
          <p:nvPr/>
        </p:nvSpPr>
        <p:spPr>
          <a:xfrm>
            <a:off x="2116138" y="2049463"/>
            <a:ext cx="5178425" cy="1092200"/>
          </a:xfrm>
          <a:prstGeom prst="rect">
            <a:avLst/>
          </a:prstGeom>
          <a:noFill/>
          <a:ln w="9525">
            <a:noFill/>
          </a:ln>
          <a:effectLst>
            <a:outerShdw dist="38100" dir="8100000" algn="ctr" rotWithShape="0">
              <a:srgbClr val="000000">
                <a:alpha val="31000"/>
              </a:srgbClr>
            </a:outerShdw>
          </a:effectLst>
        </p:spPr>
        <p:txBody>
          <a:bodyPr anchor="t" anchorCtr="0"/>
          <a:lstStyle/>
          <a:p>
            <a:pPr algn="ctr">
              <a:lnSpc>
                <a:spcPct val="120000"/>
              </a:lnSpc>
            </a:pPr>
            <a:r>
              <a:rPr lang="en-US" altLang="zh-CN" sz="4800" b="0" dirty="0">
                <a:latin typeface="Comic Sans MS" panose="030F0702030302020204" pitchFamily="2" charset="0"/>
                <a:ea typeface="黑体" panose="02010609060101010101" pitchFamily="2" charset="-122"/>
              </a:rPr>
              <a:t>3.2 </a:t>
            </a:r>
            <a:r>
              <a:rPr lang="zh-CN" altLang="en-US" sz="4800" b="0" dirty="0">
                <a:latin typeface="Comic Sans MS" panose="030F0702030302020204" pitchFamily="2" charset="0"/>
                <a:ea typeface="黑体" panose="02010609060101010101" pitchFamily="2" charset="-122"/>
              </a:rPr>
              <a:t>集成逻辑</a:t>
            </a:r>
            <a:endParaRPr lang="zh-CN" altLang="en-US" sz="4800" b="0" dirty="0">
              <a:latin typeface="Comic Sans MS" panose="030F0702030302020204" pitchFamily="2" charset="0"/>
              <a:ea typeface="黑体" panose="02010609060101010101" pitchFamily="2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4800" b="0" dirty="0">
                <a:latin typeface="Comic Sans MS" panose="030F0702030302020204" pitchFamily="2" charset="0"/>
                <a:ea typeface="黑体" panose="02010609060101010101" pitchFamily="2" charset="-122"/>
              </a:rPr>
              <a:t>门电路</a:t>
            </a:r>
            <a:endParaRPr lang="zh-CN" altLang="en-US" sz="4800" b="0" dirty="0">
              <a:latin typeface="Comic Sans MS" panose="030F0702030302020204" pitchFamily="2" charset="0"/>
              <a:ea typeface="黑体" panose="02010609060101010101" pitchFamily="2" charset="-122"/>
            </a:endParaRPr>
          </a:p>
          <a:p>
            <a:pPr algn="ctr">
              <a:lnSpc>
                <a:spcPct val="120000"/>
              </a:lnSpc>
            </a:pPr>
            <a:endParaRPr lang="en-US" altLang="zh-CN" sz="4800" b="0" dirty="0">
              <a:latin typeface="Comic Sans MS" panose="030F0702030302020204" pitchFamily="2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文本框 20481"/>
          <p:cNvSpPr txBox="1"/>
          <p:nvPr/>
        </p:nvSpPr>
        <p:spPr>
          <a:xfrm>
            <a:off x="811213" y="614363"/>
            <a:ext cx="34353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◆ 集成门</a:t>
            </a:r>
            <a:r>
              <a:rPr lang="zh-CN" altLang="en-US" sz="240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电路的分类</a:t>
            </a:r>
            <a:endParaRPr lang="zh-CN" altLang="en-US" sz="2400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22" name="矩形 20482"/>
          <p:cNvSpPr/>
          <p:nvPr/>
        </p:nvSpPr>
        <p:spPr>
          <a:xfrm>
            <a:off x="957263" y="1687513"/>
            <a:ext cx="16700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342900" indent="-342900" eaLnBrk="0" hangingPunct="0"/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● 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TTL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门电路</a:t>
            </a:r>
            <a:endParaRPr lang="zh-CN" altLang="en-US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23" name="矩形 20483"/>
          <p:cNvSpPr/>
          <p:nvPr/>
        </p:nvSpPr>
        <p:spPr>
          <a:xfrm>
            <a:off x="3308350" y="1687513"/>
            <a:ext cx="2147888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342900" indent="-342900" eaLnBrk="0" hangingPunct="0"/>
            <a:r>
              <a:rPr lang="zh-CN" altLang="en-US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● 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CMOS</a:t>
            </a:r>
            <a:r>
              <a:rPr lang="zh-CN" altLang="en-US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门电路</a:t>
            </a:r>
            <a:endParaRPr lang="zh-CN" altLang="en-US" sz="1600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30724" name="矩形 20484"/>
          <p:cNvSpPr/>
          <p:nvPr/>
        </p:nvSpPr>
        <p:spPr>
          <a:xfrm>
            <a:off x="5851525" y="1687513"/>
            <a:ext cx="2016125" cy="3683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marL="342900" indent="-342900" eaLnBrk="0" hangingPunct="0"/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● 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BI-MOS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门电路</a:t>
            </a:r>
            <a:endParaRPr lang="zh-CN" altLang="en-US" sz="1600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25" name="文本框 1"/>
          <p:cNvSpPr txBox="1"/>
          <p:nvPr/>
        </p:nvSpPr>
        <p:spPr>
          <a:xfrm>
            <a:off x="1144588" y="5014913"/>
            <a:ext cx="24812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允许的环境工作温度：</a:t>
            </a:r>
            <a:endParaRPr lang="zh-CN" altLang="en-US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44263" y="5454650"/>
            <a:ext cx="3154687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noProof="1">
                <a:solidFill>
                  <a:schemeClr val="accent2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lang="en-US" altLang="zh-CN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+mn-ea"/>
              </a:rPr>
              <a:t>54</a:t>
            </a:r>
            <a:r>
              <a:rPr lang="zh-CN" altLang="en-US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+mn-ea"/>
              </a:rPr>
              <a:t>系列：</a:t>
            </a:r>
            <a:r>
              <a:rPr lang="en-US" altLang="zh-CN" noProof="1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+mn-ea"/>
              </a:rPr>
              <a:t>-55℃~125℃ </a:t>
            </a:r>
            <a:r>
              <a:rPr lang="en-US" altLang="zh-CN" noProof="1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+mn-ea"/>
              </a:rPr>
              <a:t>(M)</a:t>
            </a:r>
            <a:endParaRPr lang="en-US" altLang="zh-CN" noProof="1">
              <a:solidFill>
                <a:srgbClr val="C00000"/>
              </a:solidFill>
              <a:sym typeface="+mn-ea"/>
            </a:endParaRPr>
          </a:p>
        </p:txBody>
      </p:sp>
      <p:sp>
        <p:nvSpPr>
          <p:cNvPr id="30727" name="文本框 3"/>
          <p:cNvSpPr txBox="1"/>
          <p:nvPr/>
        </p:nvSpPr>
        <p:spPr>
          <a:xfrm>
            <a:off x="4699000" y="5454650"/>
            <a:ext cx="3297238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74</a:t>
            </a:r>
            <a:r>
              <a:rPr lang="zh-CN" altLang="en-US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系列：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-40 ℃~85 ℃</a:t>
            </a:r>
            <a:r>
              <a:rPr lang="en-US" altLang="zh-CN" dirty="0">
                <a:solidFill>
                  <a:schemeClr val="accent2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(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I/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E)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30728" name="文本框 5"/>
          <p:cNvSpPr txBox="1"/>
          <p:nvPr/>
        </p:nvSpPr>
        <p:spPr>
          <a:xfrm>
            <a:off x="6259513" y="5822950"/>
            <a:ext cx="17621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0~70 ℃</a:t>
            </a:r>
            <a:r>
              <a:rPr lang="en-US" altLang="zh-CN" dirty="0">
                <a:solidFill>
                  <a:schemeClr val="accent2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(C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/U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)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30729" name="文本框 6"/>
          <p:cNvSpPr txBox="1"/>
          <p:nvPr/>
        </p:nvSpPr>
        <p:spPr>
          <a:xfrm>
            <a:off x="1144588" y="2535238"/>
            <a:ext cx="1970087" cy="2168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342900" indent="-342900" eaLnBrk="0" hangingPunct="0">
              <a:lnSpc>
                <a:spcPct val="150000"/>
              </a:lnSpc>
            </a:pPr>
            <a:r>
              <a:rPr lang="en-US" altLang="zh-CN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54/74S </a:t>
            </a:r>
            <a:r>
              <a:rPr lang="zh-CN" altLang="en-US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系列</a:t>
            </a:r>
            <a:endParaRPr lang="zh-CN" altLang="en-US" dirty="0">
              <a:solidFill>
                <a:srgbClr val="7F7F7F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marL="342900" indent="-342900" eaLnBrk="0" hangingPunct="0">
              <a:lnSpc>
                <a:spcPct val="150000"/>
              </a:lnSpc>
            </a:pPr>
            <a:r>
              <a:rPr lang="en-US" altLang="zh-CN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54/74AS </a:t>
            </a:r>
            <a:r>
              <a:rPr lang="zh-CN" altLang="en-US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系列</a:t>
            </a:r>
            <a:endParaRPr lang="zh-CN" altLang="en-US" dirty="0">
              <a:solidFill>
                <a:srgbClr val="7F7F7F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marL="342900" indent="-342900" eaLnBrk="0" hangingPunct="0">
              <a:lnSpc>
                <a:spcPct val="150000"/>
              </a:lnSpc>
            </a:pP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54/74LS 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系列</a:t>
            </a:r>
            <a:endParaRPr lang="zh-CN" altLang="en-US" dirty="0">
              <a:solidFill>
                <a:srgbClr val="7F7F7F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marL="342900" indent="-342900" eaLnBrk="0" hangingPunct="0">
              <a:lnSpc>
                <a:spcPct val="150000"/>
              </a:lnSpc>
            </a:pPr>
            <a:r>
              <a:rPr lang="en-US" altLang="zh-CN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54/74ALS </a:t>
            </a:r>
            <a:r>
              <a:rPr lang="zh-CN" altLang="en-US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系列 </a:t>
            </a:r>
            <a:endParaRPr lang="zh-CN" altLang="en-US" dirty="0">
              <a:solidFill>
                <a:srgbClr val="7F7F7F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marL="342900" indent="-342900" eaLnBrk="0" hangingPunct="0">
              <a:lnSpc>
                <a:spcPct val="150000"/>
              </a:lnSpc>
            </a:pPr>
            <a:r>
              <a:rPr lang="en-US" altLang="zh-CN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54/74F </a:t>
            </a:r>
            <a:r>
              <a:rPr lang="zh-CN" altLang="en-US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系列</a:t>
            </a:r>
            <a:r>
              <a:rPr lang="zh-CN" altLang="en-US" dirty="0">
                <a:solidFill>
                  <a:srgbClr val="7F7F7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30730" name="文本框 7"/>
          <p:cNvSpPr txBox="1"/>
          <p:nvPr/>
        </p:nvSpPr>
        <p:spPr>
          <a:xfrm>
            <a:off x="1144588" y="2166938"/>
            <a:ext cx="1417637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marL="342900" indent="-342900" eaLnBrk="0" hangingPunct="0"/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54/74 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系列</a:t>
            </a:r>
            <a:endParaRPr lang="zh-CN" altLang="en-US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63938" y="2774950"/>
            <a:ext cx="2035175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altLang="zh-CN" noProof="1">
                <a:solidFill>
                  <a:schemeClr val="bg1">
                    <a:lumMod val="65000"/>
                  </a:schemeClr>
                </a:solidFill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+mn-ea"/>
              </a:rPr>
              <a:t>54/74AHC</a:t>
            </a:r>
            <a:r>
              <a:rPr lang="zh-CN" altLang="en-US" noProof="1">
                <a:solidFill>
                  <a:schemeClr val="bg1">
                    <a:lumMod val="65000"/>
                  </a:schemeClr>
                </a:solidFill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+mn-ea"/>
              </a:rPr>
              <a:t>系列</a:t>
            </a:r>
            <a:endParaRPr lang="zh-CN" altLang="en-US" noProof="1">
              <a:solidFill>
                <a:schemeClr val="bg1">
                  <a:lumMod val="65000"/>
                </a:schemeClr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marL="342900" indent="-342900" eaLnBrk="0" hangingPunct="0">
              <a:lnSpc>
                <a:spcPct val="150000"/>
              </a:lnSpc>
            </a:pPr>
            <a:r>
              <a:rPr lang="en-US" altLang="zh-CN" noProof="1">
                <a:solidFill>
                  <a:schemeClr val="bg1">
                    <a:lumMod val="65000"/>
                  </a:schemeClr>
                </a:solidFill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+mn-ea"/>
              </a:rPr>
              <a:t>54/74HCT</a:t>
            </a:r>
            <a:r>
              <a:rPr lang="zh-CN" altLang="en-US" noProof="1">
                <a:solidFill>
                  <a:schemeClr val="bg1">
                    <a:lumMod val="65000"/>
                  </a:schemeClr>
                </a:solidFill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+mn-ea"/>
              </a:rPr>
              <a:t>系列</a:t>
            </a:r>
            <a:endParaRPr lang="zh-CN" altLang="en-US" noProof="1">
              <a:solidFill>
                <a:schemeClr val="bg1">
                  <a:lumMod val="65000"/>
                </a:schemeClr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marL="342900" indent="-342900" eaLnBrk="0" hangingPunct="0">
              <a:lnSpc>
                <a:spcPct val="150000"/>
              </a:lnSpc>
            </a:pPr>
            <a:r>
              <a:rPr lang="en-US" altLang="zh-CN" noProof="1">
                <a:solidFill>
                  <a:schemeClr val="bg1">
                    <a:lumMod val="65000"/>
                  </a:schemeClr>
                </a:solidFill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+mn-ea"/>
              </a:rPr>
              <a:t>54/74AHCT</a:t>
            </a:r>
            <a:r>
              <a:rPr lang="zh-CN" altLang="en-US" noProof="1">
                <a:solidFill>
                  <a:schemeClr val="bg1">
                    <a:lumMod val="65000"/>
                  </a:schemeClr>
                </a:solidFill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+mn-ea"/>
              </a:rPr>
              <a:t>系列</a:t>
            </a:r>
            <a:endParaRPr lang="zh-CN" altLang="en-US" noProof="1">
              <a:solidFill>
                <a:schemeClr val="bg1">
                  <a:lumMod val="65000"/>
                </a:schemeClr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marL="342900" indent="-342900" eaLnBrk="0" hangingPunct="0">
              <a:lnSpc>
                <a:spcPct val="150000"/>
              </a:lnSpc>
            </a:pPr>
            <a:r>
              <a:rPr lang="en-US" altLang="zh-CN" noProof="1">
                <a:solidFill>
                  <a:schemeClr val="bg1">
                    <a:lumMod val="65000"/>
                  </a:schemeClr>
                </a:solidFill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+mn-ea"/>
              </a:rPr>
              <a:t>54/74LVC</a:t>
            </a:r>
            <a:r>
              <a:rPr lang="zh-CN" altLang="en-US" noProof="1">
                <a:solidFill>
                  <a:schemeClr val="bg1">
                    <a:lumMod val="65000"/>
                  </a:schemeClr>
                </a:solidFill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+mn-ea"/>
              </a:rPr>
              <a:t>系列</a:t>
            </a:r>
            <a:endParaRPr lang="zh-CN" altLang="en-US" noProof="1">
              <a:solidFill>
                <a:schemeClr val="bg1">
                  <a:lumMod val="65000"/>
                </a:schemeClr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marL="342900" indent="-342900" eaLnBrk="0" hangingPunct="0">
              <a:lnSpc>
                <a:spcPct val="150000"/>
              </a:lnSpc>
            </a:pPr>
            <a:r>
              <a:rPr lang="en-US" altLang="zh-CN" noProof="1">
                <a:solidFill>
                  <a:schemeClr val="bg1">
                    <a:lumMod val="65000"/>
                  </a:schemeClr>
                </a:solidFill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+mn-ea"/>
              </a:rPr>
              <a:t>54/74ALVC</a:t>
            </a:r>
            <a:r>
              <a:rPr lang="zh-CN" altLang="en-US" noProof="1">
                <a:solidFill>
                  <a:schemeClr val="bg1">
                    <a:lumMod val="65000"/>
                  </a:schemeClr>
                </a:solidFill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+mn-ea"/>
              </a:rPr>
              <a:t>系列</a:t>
            </a:r>
            <a:endParaRPr lang="zh-CN" altLang="en-US" noProof="1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sp>
        <p:nvSpPr>
          <p:cNvPr id="30732" name="文本框 9"/>
          <p:cNvSpPr txBox="1"/>
          <p:nvPr/>
        </p:nvSpPr>
        <p:spPr>
          <a:xfrm>
            <a:off x="3563938" y="2112963"/>
            <a:ext cx="13001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4000 </a:t>
            </a:r>
            <a:r>
              <a:rPr lang="zh-CN" altLang="en-US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系列</a:t>
            </a:r>
            <a:endParaRPr lang="zh-CN" altLang="en-US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33" name="文本框 10"/>
          <p:cNvSpPr txBox="1"/>
          <p:nvPr/>
        </p:nvSpPr>
        <p:spPr>
          <a:xfrm>
            <a:off x="3563938" y="2481263"/>
            <a:ext cx="16351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marL="342900" indent="-342900" eaLnBrk="0" hangingPunct="0"/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54/74HC</a:t>
            </a:r>
            <a:r>
              <a:rPr lang="zh-CN" altLang="en-US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系列</a:t>
            </a:r>
            <a:endParaRPr lang="zh-CN" altLang="en-US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34" name="文本框 11"/>
          <p:cNvSpPr txBox="1"/>
          <p:nvPr/>
        </p:nvSpPr>
        <p:spPr>
          <a:xfrm>
            <a:off x="5991225" y="2044700"/>
            <a:ext cx="1952625" cy="50641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342900" indent="-342900" eaLnBrk="0" hangingPunct="0"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lang="en-US" altLang="zh-CN" dirty="0">
                <a:solidFill>
                  <a:srgbClr val="A6A6A6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54/74ABT</a:t>
            </a:r>
            <a:r>
              <a:rPr lang="zh-CN" altLang="en-US" dirty="0">
                <a:solidFill>
                  <a:srgbClr val="A6A6A6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系列</a:t>
            </a:r>
            <a:endParaRPr lang="zh-CN" altLang="en-US" dirty="0">
              <a:solidFill>
                <a:srgbClr val="A6A6A6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30735" name="文本框 1"/>
          <p:cNvSpPr txBox="1"/>
          <p:nvPr/>
        </p:nvSpPr>
        <p:spPr>
          <a:xfrm>
            <a:off x="5335588" y="614363"/>
            <a:ext cx="32639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T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ransister-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T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ransister 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L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ogic</a:t>
            </a:r>
            <a:endParaRPr lang="en-US" altLang="zh-CN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30736" name="文本框 3"/>
          <p:cNvSpPr txBox="1"/>
          <p:nvPr/>
        </p:nvSpPr>
        <p:spPr>
          <a:xfrm>
            <a:off x="5402263" y="982663"/>
            <a:ext cx="29130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C</a:t>
            </a: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omplementary 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MOS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FET</a:t>
            </a:r>
            <a:endParaRPr lang="en-US" altLang="zh-CN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" name="矩形 20482"/>
          <p:cNvSpPr/>
          <p:nvPr/>
        </p:nvSpPr>
        <p:spPr>
          <a:xfrm>
            <a:off x="5980430" y="2631440"/>
            <a:ext cx="16700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342900" indent="-342900" eaLnBrk="0" hangingPunct="0"/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A: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Advanced</a:t>
            </a:r>
            <a:endParaRPr lang="en-US" altLang="zh-CN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4" name="矩形 20482"/>
          <p:cNvSpPr/>
          <p:nvPr/>
        </p:nvSpPr>
        <p:spPr>
          <a:xfrm>
            <a:off x="5985510" y="3008630"/>
            <a:ext cx="16700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342900" indent="-342900" eaLnBrk="0" hangingPunct="0"/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S: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Schottky</a:t>
            </a:r>
            <a:endParaRPr lang="en-US" altLang="zh-CN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6" name="矩形 20482"/>
          <p:cNvSpPr/>
          <p:nvPr/>
        </p:nvSpPr>
        <p:spPr>
          <a:xfrm>
            <a:off x="5980430" y="3655060"/>
            <a:ext cx="1893888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342900" indent="-342900" eaLnBrk="0" hangingPunct="0"/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H: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High_speed</a:t>
            </a:r>
            <a:endParaRPr lang="en-US" altLang="zh-CN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7" name="矩形 20482"/>
          <p:cNvSpPr/>
          <p:nvPr/>
        </p:nvSpPr>
        <p:spPr>
          <a:xfrm>
            <a:off x="5985193" y="4023360"/>
            <a:ext cx="210820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342900" indent="-342900" eaLnBrk="0" hangingPunct="0"/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LV: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Low-Volatge</a:t>
            </a:r>
            <a:endParaRPr lang="en-US" altLang="zh-CN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978843" y="4391660"/>
            <a:ext cx="1830387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C</a:t>
            </a: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omplementary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68963" y="5086350"/>
            <a:ext cx="27987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-40 ℃~125 ℃</a:t>
            </a:r>
            <a:r>
              <a:rPr lang="en-US" altLang="zh-CN" dirty="0">
                <a:solidFill>
                  <a:schemeClr val="accent2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(A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/G/T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)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0" name="矩形 20482"/>
          <p:cNvSpPr/>
          <p:nvPr/>
        </p:nvSpPr>
        <p:spPr>
          <a:xfrm>
            <a:off x="5991225" y="3327400"/>
            <a:ext cx="16700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342900" indent="-342900" eaLnBrk="0" hangingPunct="0"/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L: </a:t>
            </a:r>
            <a:r>
              <a:rPr lang="en-US" altLang="zh-CN" dirty="0">
                <a:solidFill>
                  <a:schemeClr val="tx1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Low</a:t>
            </a:r>
            <a:endParaRPr lang="en-US" altLang="zh-CN" dirty="0">
              <a:solidFill>
                <a:schemeClr val="tx1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07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07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07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80"/>
                                        <p:tgtEl>
                                          <p:spTgt spid="307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80"/>
                                        <p:tgtEl>
                                          <p:spTgt spid="307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80"/>
                                        <p:tgtEl>
                                          <p:spTgt spid="307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5" dur="80"/>
                                        <p:tgtEl>
                                          <p:spTgt spid="307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6" dur="80"/>
                                        <p:tgtEl>
                                          <p:spTgt spid="307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80"/>
                                        <p:tgtEl>
                                          <p:spTgt spid="307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2" dur="80"/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3" dur="80"/>
                                        <p:tgtEl>
                                          <p:spTgt spid="307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80"/>
                                        <p:tgtEl>
                                          <p:spTgt spid="307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0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4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5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1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2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8" dur="80"/>
                                        <p:tgtEl>
                                          <p:spTgt spid="307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9" dur="80"/>
                                        <p:tgtEl>
                                          <p:spTgt spid="307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80"/>
                                        <p:tgtEl>
                                          <p:spTgt spid="307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5" dur="80"/>
                                        <p:tgtEl>
                                          <p:spTgt spid="307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6" dur="80"/>
                                        <p:tgtEl>
                                          <p:spTgt spid="307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80"/>
                                        <p:tgtEl>
                                          <p:spTgt spid="307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8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94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95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01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02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08" dur="80"/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09" dur="80"/>
                                        <p:tgtEl>
                                          <p:spTgt spid="307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80"/>
                                        <p:tgtEl>
                                          <p:spTgt spid="307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5" dur="80"/>
                                        <p:tgtEl>
                                          <p:spTgt spid="307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16" dur="80"/>
                                        <p:tgtEl>
                                          <p:spTgt spid="307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" dur="80"/>
                                        <p:tgtEl>
                                          <p:spTgt spid="307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2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3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3" dur="80"/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4" dur="80"/>
                                        <p:tgtEl>
                                          <p:spTgt spid="307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80"/>
                                        <p:tgtEl>
                                          <p:spTgt spid="307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0" dur="80"/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1" dur="80"/>
                                        <p:tgtEl>
                                          <p:spTgt spid="307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80"/>
                                        <p:tgtEl>
                                          <p:spTgt spid="307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7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8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9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54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5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1" grpId="0"/>
      <p:bldP spid="30721" grpId="1"/>
      <p:bldP spid="30722" grpId="0"/>
      <p:bldP spid="30722" grpId="1"/>
      <p:bldP spid="30723" grpId="0"/>
      <p:bldP spid="30723" grpId="1"/>
      <p:bldP spid="30724" grpId="0"/>
      <p:bldP spid="30724" grpId="1"/>
      <p:bldP spid="30725" grpId="0"/>
      <p:bldP spid="30725" grpId="1"/>
      <p:bldP spid="3" grpId="0"/>
      <p:bldP spid="3" grpId="1"/>
      <p:bldP spid="30727" grpId="0"/>
      <p:bldP spid="30727" grpId="1"/>
      <p:bldP spid="30728" grpId="0"/>
      <p:bldP spid="30728" grpId="1"/>
      <p:bldP spid="30729" grpId="0"/>
      <p:bldP spid="30729" grpId="1"/>
      <p:bldP spid="30730" grpId="0"/>
      <p:bldP spid="30730" grpId="1"/>
      <p:bldP spid="9" grpId="0"/>
      <p:bldP spid="9" grpId="1"/>
      <p:bldP spid="30732" grpId="0"/>
      <p:bldP spid="30732" grpId="1"/>
      <p:bldP spid="30733" grpId="0"/>
      <p:bldP spid="30733" grpId="1"/>
      <p:bldP spid="30734" grpId="0"/>
      <p:bldP spid="30734" grpId="1"/>
      <p:bldP spid="30735" grpId="0"/>
      <p:bldP spid="30735" grpId="1"/>
      <p:bldP spid="30736" grpId="0"/>
      <p:bldP spid="30736" grpId="1"/>
      <p:bldP spid="2" grpId="0"/>
      <p:bldP spid="2" grpId="1"/>
      <p:bldP spid="4" grpId="0"/>
      <p:bldP spid="4" grpId="1"/>
      <p:bldP spid="6" grpId="0"/>
      <p:bldP spid="6" grpId="1"/>
      <p:bldP spid="7" grpId="0"/>
      <p:bldP spid="7" grpId="1"/>
      <p:bldP spid="5" grpId="0"/>
      <p:bldP spid="5" grpId="1"/>
      <p:bldP spid="8" grpId="0"/>
      <p:bldP spid="8" grpId="1"/>
      <p:bldP spid="10" grpId="0"/>
      <p:bldP spid="10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/>
          <p:nvPr/>
        </p:nvGraphicFramePr>
        <p:xfrm>
          <a:off x="788988" y="1000125"/>
          <a:ext cx="7987030" cy="48577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6670"/>
                <a:gridCol w="1605280"/>
                <a:gridCol w="2581910"/>
                <a:gridCol w="2503170"/>
              </a:tblGrid>
              <a:tr h="4565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cs typeface="Times New Roman" panose="02020603050405020304" pitchFamily="2" charset="0"/>
                        </a:rPr>
                        <a:t>特性</a:t>
                      </a:r>
                      <a:endParaRPr lang="en-US" altLang="en-US" sz="1600" b="1">
                        <a:solidFill>
                          <a:srgbClr val="C00000"/>
                        </a:solidFill>
                        <a:latin typeface="Comic Sans MS" panose="030F07020303020202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0070C0"/>
                          </a:solidFill>
                          <a:latin typeface="Comic Sans MS" panose="030F0702030302020204" pitchFamily="2" charset="0"/>
                          <a:cs typeface="Times New Roman" panose="02020603050405020304" pitchFamily="2" charset="0"/>
                        </a:rPr>
                        <a:t>参数</a:t>
                      </a:r>
                      <a:endParaRPr lang="en-US" altLang="en-US" sz="1600" b="1">
                        <a:solidFill>
                          <a:srgbClr val="0070C0"/>
                        </a:solidFill>
                        <a:latin typeface="Comic Sans MS" panose="030F07020303020202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TTL门电路</a:t>
                      </a:r>
                      <a:endParaRPr lang="en-US" altLang="en-US" sz="1600" b="1">
                        <a:solidFill>
                          <a:schemeClr val="tx1"/>
                        </a:solidFill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CMOS门电路</a:t>
                      </a:r>
                      <a:endParaRPr lang="en-US" altLang="en-US" sz="1600" b="1">
                        <a:solidFill>
                          <a:schemeClr val="tx1"/>
                        </a:solidFill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6553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cs typeface="Times New Roman" panose="02020603050405020304" pitchFamily="2" charset="0"/>
                        </a:rPr>
                        <a:t>电源电压</a:t>
                      </a:r>
                      <a:endParaRPr lang="en-US" altLang="en-US" sz="1600" b="1">
                        <a:solidFill>
                          <a:srgbClr val="C00000"/>
                        </a:solidFill>
                        <a:latin typeface="Comic Sans MS" panose="030F07020303020202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i="1">
                          <a:solidFill>
                            <a:srgbClr val="0070C0"/>
                          </a:solidFill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V</a:t>
                      </a:r>
                      <a:r>
                        <a:rPr lang="en-US" sz="1600" b="1" baseline="-25000">
                          <a:solidFill>
                            <a:srgbClr val="0070C0"/>
                          </a:solidFill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CC</a:t>
                      </a:r>
                      <a:r>
                        <a:rPr lang="en-US" sz="1600" b="1">
                          <a:solidFill>
                            <a:srgbClr val="0070C0"/>
                          </a:solidFill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/</a:t>
                      </a:r>
                      <a:r>
                        <a:rPr lang="en-US" sz="1600" b="1" i="1">
                          <a:solidFill>
                            <a:srgbClr val="0070C0"/>
                          </a:solidFill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V</a:t>
                      </a:r>
                      <a:r>
                        <a:rPr lang="en-US" sz="1600" b="1" baseline="-25000">
                          <a:solidFill>
                            <a:srgbClr val="0070C0"/>
                          </a:solidFill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DD</a:t>
                      </a:r>
                      <a:endParaRPr lang="en-US" altLang="en-US" sz="1600" b="1" i="1" baseline="-25000">
                        <a:solidFill>
                          <a:srgbClr val="0070C0"/>
                        </a:solidFill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54系列：</a:t>
                      </a:r>
                      <a:r>
                        <a:rPr lang="en-US" sz="1600" b="1" i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V</a:t>
                      </a:r>
                      <a:r>
                        <a:rPr lang="en-US" sz="1600" b="1" baseline="-2500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CC</a:t>
                      </a:r>
                      <a:r>
                        <a:rPr lang="en-US" sz="16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=5V±10%</a:t>
                      </a:r>
                      <a:endParaRPr lang="en-US" sz="1600" b="1">
                        <a:latin typeface="Comic Sans MS" panose="030F0702030302020204" pitchFamily="2" charset="0"/>
                        <a:cs typeface="Comic Sans MS" panose="030F0702030302020204" pitchFamily="2" charset="0"/>
                      </a:endParaRPr>
                    </a:p>
                    <a:p>
                      <a:pPr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74系列：</a:t>
                      </a:r>
                      <a:r>
                        <a:rPr lang="en-US" sz="1600" b="1" i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V</a:t>
                      </a:r>
                      <a:r>
                        <a:rPr lang="en-US" sz="1600" b="1" baseline="-2500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CC</a:t>
                      </a:r>
                      <a:r>
                        <a:rPr lang="en-US" sz="16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=5V±</a:t>
                      </a:r>
                      <a:r>
                        <a:rPr lang="en-US" sz="16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5</a:t>
                      </a:r>
                      <a:r>
                        <a:rPr lang="en-US" sz="16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%</a:t>
                      </a:r>
                      <a:endParaRPr lang="en-US" altLang="en-US" sz="1600" b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4000系列：</a:t>
                      </a:r>
                      <a:r>
                        <a:rPr lang="en-US" sz="1600" b="1" i="1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V</a:t>
                      </a:r>
                      <a:r>
                        <a:rPr lang="en-US" sz="1600" b="1" baseline="-25000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DD</a:t>
                      </a:r>
                      <a:r>
                        <a:rPr lang="en-US" sz="1600" b="1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=3~18V</a:t>
                      </a:r>
                      <a:endParaRPr lang="en-US" sz="1600" b="1">
                        <a:solidFill>
                          <a:srgbClr val="C00000"/>
                        </a:solidFill>
                        <a:latin typeface="Comic Sans MS" panose="030F0702030302020204" pitchFamily="2" charset="0"/>
                        <a:cs typeface="Comic Sans MS" panose="030F0702030302020204" pitchFamily="2" charset="0"/>
                      </a:endParaRPr>
                    </a:p>
                    <a:p>
                      <a:pPr algn="l">
                        <a:buNone/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HC系</a:t>
                      </a:r>
                      <a:r>
                        <a:rPr lang="zh-CN" sz="1600" b="1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列：</a:t>
                      </a:r>
                      <a:r>
                        <a:rPr lang="en-US" sz="1600" b="1" i="1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V</a:t>
                      </a:r>
                      <a:r>
                        <a:rPr lang="en-US" sz="1600" b="1" baseline="-25000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DD</a:t>
                      </a:r>
                      <a:r>
                        <a:rPr lang="en-US" sz="1600" b="1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=2~6V</a:t>
                      </a:r>
                      <a:endParaRPr lang="en-US" sz="1600" b="1">
                        <a:solidFill>
                          <a:srgbClr val="C00000"/>
                        </a:solidFill>
                        <a:latin typeface="Comic Sans MS" panose="030F0702030302020204" pitchFamily="2" charset="0"/>
                        <a:cs typeface="Comic Sans MS" panose="030F0702030302020204" pitchFamily="2" charset="0"/>
                      </a:endParaRPr>
                    </a:p>
                    <a:p>
                      <a:pPr algn="l">
                        <a:buNone/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LVC：</a:t>
                      </a:r>
                      <a:r>
                        <a:rPr lang="en-US" sz="1600" b="1" i="1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V</a:t>
                      </a:r>
                      <a:r>
                        <a:rPr lang="en-US" sz="1600" b="1" baseline="-25000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DD</a:t>
                      </a:r>
                      <a:r>
                        <a:rPr lang="en-US" sz="1600" b="1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=1.85~3.6V</a:t>
                      </a:r>
                      <a:endParaRPr lang="en-US" altLang="en-US" sz="1600" b="1">
                        <a:solidFill>
                          <a:srgbClr val="C00000"/>
                        </a:solidFill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4180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cs typeface="Times New Roman" panose="02020603050405020304" pitchFamily="2" charset="0"/>
                        </a:rPr>
                        <a:t>输出电平</a:t>
                      </a:r>
                      <a:endParaRPr lang="en-US" altLang="en-US" sz="1600" b="1">
                        <a:solidFill>
                          <a:srgbClr val="C00000"/>
                        </a:solidFill>
                        <a:latin typeface="Comic Sans MS" panose="030F07020303020202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0070C0"/>
                          </a:solidFill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高电平</a:t>
                      </a:r>
                      <a:r>
                        <a:rPr lang="en-US" sz="1600" b="1" i="1">
                          <a:solidFill>
                            <a:srgbClr val="0070C0"/>
                          </a:solidFill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V</a:t>
                      </a:r>
                      <a:r>
                        <a:rPr lang="en-US" sz="1600" b="1" baseline="-25000">
                          <a:solidFill>
                            <a:srgbClr val="0070C0"/>
                          </a:solidFill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OH</a:t>
                      </a:r>
                      <a:endParaRPr lang="en-US" altLang="en-US" sz="1600" b="1" baseline="-25000">
                        <a:solidFill>
                          <a:srgbClr val="0070C0"/>
                        </a:solidFill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3.4~3.6V</a:t>
                      </a:r>
                      <a:endParaRPr lang="en-US" altLang="en-US" sz="1600" b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≈ </a:t>
                      </a:r>
                      <a:r>
                        <a:rPr lang="en-US" sz="1600" b="1" i="1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V</a:t>
                      </a:r>
                      <a:r>
                        <a:rPr lang="en-US" sz="1600" b="1" baseline="-25000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DD</a:t>
                      </a:r>
                      <a:endParaRPr lang="en-US" altLang="en-US" sz="1600" b="1" baseline="-25000">
                        <a:solidFill>
                          <a:srgbClr val="C00000"/>
                        </a:solidFill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0070C0"/>
                          </a:solidFill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低电平</a:t>
                      </a:r>
                      <a:r>
                        <a:rPr lang="en-US" sz="1600" b="1" i="1">
                          <a:solidFill>
                            <a:srgbClr val="0070C0"/>
                          </a:solidFill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V</a:t>
                      </a:r>
                      <a:r>
                        <a:rPr lang="en-US" sz="1600" b="1" baseline="-25000">
                          <a:solidFill>
                            <a:srgbClr val="0070C0"/>
                          </a:solidFill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OL</a:t>
                      </a:r>
                      <a:endParaRPr lang="en-US" altLang="en-US" sz="1600" b="1" baseline="-25000">
                        <a:solidFill>
                          <a:srgbClr val="0070C0"/>
                        </a:solidFill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0.1~0.2V</a:t>
                      </a:r>
                      <a:endParaRPr lang="en-US" altLang="en-US" sz="1600" b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≈ 0V</a:t>
                      </a:r>
                      <a:endParaRPr lang="en-US" altLang="en-US" sz="1600" b="1">
                        <a:solidFill>
                          <a:srgbClr val="C00000"/>
                        </a:solidFill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86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cs typeface="Times New Roman" panose="02020603050405020304" pitchFamily="2" charset="0"/>
                        </a:rPr>
                        <a:t>抗干扰能力</a:t>
                      </a:r>
                      <a:endParaRPr lang="en-US" altLang="en-US" sz="1600" b="1">
                        <a:solidFill>
                          <a:srgbClr val="C00000"/>
                        </a:solidFill>
                        <a:latin typeface="Comic Sans MS" panose="030F07020303020202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0070C0"/>
                          </a:solidFill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噪声容限</a:t>
                      </a:r>
                      <a:r>
                        <a:rPr lang="en-US" sz="1600" b="1" i="1">
                          <a:solidFill>
                            <a:srgbClr val="0070C0"/>
                          </a:solidFill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V</a:t>
                      </a:r>
                      <a:r>
                        <a:rPr lang="en-US" sz="1600" b="1" baseline="-25000">
                          <a:solidFill>
                            <a:srgbClr val="0070C0"/>
                          </a:solidFill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N</a:t>
                      </a:r>
                      <a:endParaRPr lang="en-US" altLang="en-US" sz="1600" b="1" baseline="-25000">
                        <a:solidFill>
                          <a:srgbClr val="0070C0"/>
                        </a:solidFill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弱</a:t>
                      </a:r>
                      <a:r>
                        <a:rPr lang="en-US" sz="16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，0.4V~0.8V</a:t>
                      </a:r>
                      <a:endParaRPr lang="en-US" altLang="en-US" sz="1600" b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强</a:t>
                      </a:r>
                      <a:r>
                        <a:rPr lang="en-US" sz="1600" b="1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，</a:t>
                      </a:r>
                      <a:r>
                        <a:rPr lang="en-US" sz="16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1V以上</a:t>
                      </a:r>
                      <a:endParaRPr lang="en-US" altLang="en-US" sz="1600" b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92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cs typeface="Times New Roman" panose="02020603050405020304" pitchFamily="2" charset="0"/>
                        </a:rPr>
                        <a:t>带负载能力</a:t>
                      </a:r>
                      <a:endParaRPr lang="en-US" altLang="en-US" sz="1600" b="1">
                        <a:solidFill>
                          <a:srgbClr val="C00000"/>
                        </a:solidFill>
                        <a:latin typeface="Comic Sans MS" panose="030F07020303020202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0070C0"/>
                          </a:solidFill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扇出系数</a:t>
                      </a:r>
                      <a:r>
                        <a:rPr lang="en-US" sz="1600" b="1" i="1">
                          <a:solidFill>
                            <a:srgbClr val="0070C0"/>
                          </a:solidFill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N</a:t>
                      </a:r>
                      <a:endParaRPr lang="en-US" altLang="en-US" sz="1600" b="1" i="1">
                        <a:solidFill>
                          <a:srgbClr val="0070C0"/>
                        </a:solidFill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小</a:t>
                      </a:r>
                      <a:r>
                        <a:rPr lang="en-US" sz="16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，一般在10以下</a:t>
                      </a:r>
                      <a:endParaRPr lang="en-US" altLang="en-US" sz="1600" b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大</a:t>
                      </a:r>
                      <a:r>
                        <a:rPr lang="en-US" sz="1600" b="1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，</a:t>
                      </a:r>
                      <a:r>
                        <a:rPr lang="en-US" sz="16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大于50</a:t>
                      </a:r>
                      <a:endParaRPr lang="en-US" altLang="en-US" sz="1600" b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81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cs typeface="Times New Roman" panose="02020603050405020304" pitchFamily="2" charset="0"/>
                        </a:rPr>
                        <a:t>功耗</a:t>
                      </a:r>
                      <a:endParaRPr lang="en-US" altLang="en-US" sz="1600" b="1">
                        <a:solidFill>
                          <a:srgbClr val="C00000"/>
                        </a:solidFill>
                        <a:latin typeface="Comic Sans MS" panose="030F07020303020202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i="1">
                          <a:solidFill>
                            <a:srgbClr val="0070C0"/>
                          </a:solidFill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P</a:t>
                      </a:r>
                      <a:r>
                        <a:rPr lang="en-US" sz="1600" b="1">
                          <a:solidFill>
                            <a:srgbClr val="0070C0"/>
                          </a:solidFill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o</a:t>
                      </a:r>
                      <a:endParaRPr lang="en-US" altLang="en-US" sz="1600" b="1" i="1">
                        <a:solidFill>
                          <a:srgbClr val="0070C0"/>
                        </a:solidFill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大，74系列为1</a:t>
                      </a:r>
                      <a:r>
                        <a:rPr lang="en-US" sz="16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0</a:t>
                      </a:r>
                      <a:r>
                        <a:rPr lang="en-US" sz="16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mW</a:t>
                      </a:r>
                      <a:endParaRPr lang="en-US" altLang="en-US" sz="1600" b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极小</a:t>
                      </a:r>
                      <a:r>
                        <a:rPr lang="en-US" sz="1600" b="1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，</a:t>
                      </a:r>
                      <a:r>
                        <a:rPr lang="en-US" sz="16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静态功耗</a:t>
                      </a:r>
                      <a:r>
                        <a:rPr lang="en-US" sz="16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约</a:t>
                      </a:r>
                      <a:r>
                        <a:rPr lang="en-US" sz="16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为0</a:t>
                      </a:r>
                      <a:endParaRPr lang="en-US" altLang="en-US" sz="1600" b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544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cs typeface="Times New Roman" panose="02020603050405020304" pitchFamily="2" charset="0"/>
                        </a:rPr>
                        <a:t>速度</a:t>
                      </a:r>
                      <a:endParaRPr lang="en-US" altLang="en-US" sz="1600" b="1">
                        <a:solidFill>
                          <a:srgbClr val="C00000"/>
                        </a:solidFill>
                        <a:latin typeface="Comic Sans MS" panose="030F07020303020202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0070C0"/>
                          </a:solidFill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传输延迟时间</a:t>
                      </a:r>
                      <a:r>
                        <a:rPr lang="en-US" sz="1600" b="1">
                          <a:solidFill>
                            <a:srgbClr val="0070C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(</a:t>
                      </a:r>
                      <a:r>
                        <a:rPr lang="en-US" sz="1600" b="1">
                          <a:solidFill>
                            <a:srgbClr val="0070C0"/>
                          </a:solidFill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t</a:t>
                      </a:r>
                      <a:r>
                        <a:rPr lang="en-US" sz="1600" b="1" baseline="-25000">
                          <a:solidFill>
                            <a:srgbClr val="0070C0"/>
                          </a:solidFill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PD</a:t>
                      </a:r>
                      <a:r>
                        <a:rPr lang="en-US" sz="1600" b="1">
                          <a:solidFill>
                            <a:srgbClr val="0070C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)</a:t>
                      </a:r>
                      <a:endParaRPr lang="en-US" altLang="en-US" sz="1600" b="1">
                        <a:solidFill>
                          <a:srgbClr val="0070C0"/>
                        </a:solidFill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1600" b="1">
                        <a:latin typeface="Comic Sans MS" panose="030F0702030302020204" pitchFamily="2" charset="0"/>
                        <a:cs typeface="Comic Sans MS" panose="030F0702030302020204" pitchFamily="2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74系列：</a:t>
                      </a:r>
                      <a:r>
                        <a:rPr lang="en-US" sz="1600" b="1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9</a:t>
                      </a:r>
                      <a:r>
                        <a:rPr lang="en-US" sz="1600" b="1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ns</a:t>
                      </a:r>
                      <a:endParaRPr lang="en-US" sz="1600" b="1">
                        <a:solidFill>
                          <a:srgbClr val="C00000"/>
                        </a:solidFill>
                        <a:latin typeface="Comic Sans MS" panose="030F0702030302020204" pitchFamily="2" charset="0"/>
                        <a:cs typeface="Comic Sans MS" panose="030F0702030302020204" pitchFamily="2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74LS系列：</a:t>
                      </a:r>
                      <a:r>
                        <a:rPr lang="en-US" sz="1600" b="1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9.5ns</a:t>
                      </a:r>
                      <a:endParaRPr lang="en-US" sz="1600" b="1">
                        <a:solidFill>
                          <a:srgbClr val="C00000"/>
                        </a:solidFill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74ALS系列：</a:t>
                      </a:r>
                      <a:r>
                        <a:rPr lang="en-US" sz="1600" b="1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4ns</a:t>
                      </a:r>
                      <a:endParaRPr lang="en-US" altLang="en-US" sz="1600" b="1">
                        <a:solidFill>
                          <a:srgbClr val="C00000"/>
                        </a:solidFill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4000系列：80~120ns</a:t>
                      </a:r>
                      <a:endParaRPr lang="en-US" sz="1600" b="1">
                        <a:latin typeface="Comic Sans MS" panose="030F0702030302020204" pitchFamily="2" charset="0"/>
                        <a:cs typeface="Comic Sans MS" panose="030F0702030302020204" pitchFamily="2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0070C0"/>
                          </a:solidFill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74HC系列：</a:t>
                      </a:r>
                      <a:r>
                        <a:rPr lang="en-US" sz="1600" b="1">
                          <a:solidFill>
                            <a:srgbClr val="0070C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8</a:t>
                      </a:r>
                      <a:r>
                        <a:rPr lang="en-US" sz="1600" b="1">
                          <a:solidFill>
                            <a:srgbClr val="0070C0"/>
                          </a:solidFill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~20ns</a:t>
                      </a:r>
                      <a:endParaRPr lang="en-US" sz="1600" b="1">
                        <a:solidFill>
                          <a:srgbClr val="0070C0"/>
                        </a:solidFill>
                        <a:latin typeface="Comic Sans MS" panose="030F0702030302020204" pitchFamily="2" charset="0"/>
                        <a:cs typeface="Comic Sans MS" panose="030F0702030302020204" pitchFamily="2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74AHC系列：</a:t>
                      </a:r>
                      <a:r>
                        <a:rPr lang="en-US" sz="1600" b="1">
                          <a:solidFill>
                            <a:srgbClr val="0070C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5~8ns</a:t>
                      </a:r>
                      <a:endParaRPr lang="en-US" altLang="en-US" sz="1600" b="1">
                        <a:solidFill>
                          <a:srgbClr val="0070C0"/>
                        </a:solidFill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1791" name="文本框 4"/>
          <p:cNvSpPr txBox="1"/>
          <p:nvPr/>
        </p:nvSpPr>
        <p:spPr>
          <a:xfrm>
            <a:off x="3171825" y="644525"/>
            <a:ext cx="33655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marL="342900" indent="-342900" eaLnBrk="0" hangingPunct="0"/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TTL/CMOS</a:t>
            </a:r>
            <a:r>
              <a:rPr lang="zh-CN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门电路特性对照表</a:t>
            </a:r>
            <a:endParaRPr lang="zh-CN" altLang="zh-CN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179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17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17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91" grpId="0"/>
      <p:bldP spid="31791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图片 215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0738" y="1096963"/>
            <a:ext cx="1855787" cy="2520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2770" name="文本框 21507"/>
          <p:cNvSpPr txBox="1"/>
          <p:nvPr/>
        </p:nvSpPr>
        <p:spPr>
          <a:xfrm>
            <a:off x="1065213" y="5908675"/>
            <a:ext cx="4538662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因此，输出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O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与输入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I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反相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,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即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O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= 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I</a:t>
            </a:r>
            <a:r>
              <a:rPr lang="en-US" altLang="zh-CN" i="1" dirty="0">
                <a:latin typeface="Comic Sans MS" panose="030F0702030302020204" pitchFamily="2" charset="0"/>
                <a:ea typeface="宋体" panose="02010600030101010101" pitchFamily="2" charset="-122"/>
              </a:rPr>
              <a:t>‘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。</a:t>
            </a:r>
            <a:endParaRPr lang="zh-CN" altLang="en-US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32771" name="文本框 21508"/>
          <p:cNvSpPr txBox="1"/>
          <p:nvPr/>
        </p:nvSpPr>
        <p:spPr>
          <a:xfrm>
            <a:off x="821055" y="636905"/>
            <a:ext cx="51117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4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1. CMOS</a:t>
            </a:r>
            <a:r>
              <a:rPr lang="zh-CN" altLang="en-US" sz="24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反相器的结构与工作原理</a:t>
            </a:r>
            <a:endParaRPr lang="zh-CN" altLang="en-US" sz="2400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32772" name="图片 21509"/>
          <p:cNvPicPr>
            <a:picLocks noChangeAspect="1"/>
          </p:cNvPicPr>
          <p:nvPr/>
        </p:nvPicPr>
        <p:blipFill>
          <a:blip r:embed="rId2"/>
          <a:srcRect l="24" t="-737" r="-24" b="13142"/>
          <a:stretch>
            <a:fillRect/>
          </a:stretch>
        </p:blipFill>
        <p:spPr>
          <a:xfrm>
            <a:off x="4616450" y="1346200"/>
            <a:ext cx="1897063" cy="1914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749" name="直接连接符 21510"/>
          <p:cNvSpPr/>
          <p:nvPr/>
        </p:nvSpPr>
        <p:spPr>
          <a:xfrm rot="-660000" flipH="1">
            <a:off x="3016250" y="2333625"/>
            <a:ext cx="1008063" cy="22225"/>
          </a:xfrm>
          <a:prstGeom prst="line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sp>
      <p:sp>
        <p:nvSpPr>
          <p:cNvPr id="32774" name="文本框 1"/>
          <p:cNvSpPr txBox="1"/>
          <p:nvPr/>
        </p:nvSpPr>
        <p:spPr>
          <a:xfrm>
            <a:off x="1065213" y="4051300"/>
            <a:ext cx="3265487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CMOS</a:t>
            </a:r>
            <a:r>
              <a:rPr lang="zh-CN" altLang="en-US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反相器的工作原理分析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:</a:t>
            </a:r>
            <a:endParaRPr lang="en-US" altLang="zh-CN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32775" name="文本框 2"/>
          <p:cNvSpPr txBox="1"/>
          <p:nvPr/>
        </p:nvSpPr>
        <p:spPr>
          <a:xfrm>
            <a:off x="1108075" y="4494213"/>
            <a:ext cx="42418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( 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设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DD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=5V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，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TN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=1.5V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，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TP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=-1.5V )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graphicFrame>
        <p:nvGraphicFramePr>
          <p:cNvPr id="32776" name="对象 3"/>
          <p:cNvGraphicFramePr/>
          <p:nvPr/>
        </p:nvGraphicFramePr>
        <p:xfrm>
          <a:off x="6829425" y="5534025"/>
          <a:ext cx="1741488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3" name="" r:id="rId3" imgW="2476500" imgH="885825" progId="Paint.Picture">
                  <p:embed/>
                </p:oleObj>
              </mc:Choice>
              <mc:Fallback>
                <p:oleObj name="" r:id="rId3" imgW="2476500" imgH="885825" progId="Paint.Picture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29425" y="5534025"/>
                        <a:ext cx="1741488" cy="742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7" name="对象 5"/>
          <p:cNvGraphicFramePr/>
          <p:nvPr/>
        </p:nvGraphicFramePr>
        <p:xfrm>
          <a:off x="6867525" y="1168400"/>
          <a:ext cx="1800225" cy="192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4" name="" r:id="rId5" imgW="3305175" imgH="3228975" progId="Paint.Picture">
                  <p:embed/>
                </p:oleObj>
              </mc:Choice>
              <mc:Fallback>
                <p:oleObj name="" r:id="rId5" imgW="3305175" imgH="3228975" progId="Paint.Picture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67525" y="1168400"/>
                        <a:ext cx="1800225" cy="1927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乘号 1"/>
          <p:cNvSpPr/>
          <p:nvPr/>
        </p:nvSpPr>
        <p:spPr>
          <a:xfrm>
            <a:off x="7405688" y="1517650"/>
            <a:ext cx="723900" cy="609600"/>
          </a:xfrm>
          <a:prstGeom prst="mathMultiply">
            <a:avLst/>
          </a:prstGeom>
          <a:gradFill>
            <a:gsLst>
              <a:gs pos="0">
                <a:srgbClr val="E30000">
                  <a:alpha val="11000"/>
                </a:srgbClr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3" name="文本框 2"/>
          <p:cNvSpPr txBox="1"/>
          <p:nvPr/>
        </p:nvSpPr>
        <p:spPr>
          <a:xfrm>
            <a:off x="7102475" y="3228975"/>
            <a:ext cx="1204913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sz="1600">
                <a:latin typeface="Comic Sans MS" panose="030F0702030302020204" pitchFamily="2" charset="0"/>
                <a:ea typeface="宋体" panose="02010600030101010101" pitchFamily="2" charset="-122"/>
              </a:rPr>
              <a:t>单开关模型</a:t>
            </a:r>
            <a:endParaRPr lang="zh-CN" altLang="en-US" sz="160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60925" y="3260725"/>
            <a:ext cx="1409700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sz="1600">
                <a:latin typeface="Comic Sans MS" panose="030F0702030302020204" pitchFamily="2" charset="0"/>
                <a:ea typeface="宋体" panose="02010600030101010101" pitchFamily="2" charset="-122"/>
              </a:rPr>
              <a:t>互补开关模型</a:t>
            </a:r>
            <a:endParaRPr lang="zh-CN" altLang="en-US" sz="160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77925" y="4984750"/>
            <a:ext cx="1817688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(1) 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当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I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=0V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时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77925" y="5405438"/>
            <a:ext cx="18923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 (2) 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当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I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=V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DD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时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95538" y="1582738"/>
            <a:ext cx="2149475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sz="16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P-Channel Enhanced</a:t>
            </a:r>
            <a:endParaRPr lang="en-US" altLang="zh-CN" sz="160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95538" y="3024188"/>
            <a:ext cx="2206625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sz="16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N-Channel Enhanced</a:t>
            </a:r>
            <a:endParaRPr lang="en-US" altLang="zh-CN" sz="160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513513" y="600075"/>
            <a:ext cx="20574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</a:rPr>
              <a:t>电源功率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P=V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</a:rPr>
              <a:t>CC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×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I</a:t>
            </a:r>
            <a:endParaRPr lang="en-US" altLang="zh-CN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51350" y="3979863"/>
            <a:ext cx="13335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GS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=V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G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-V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S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7578725" y="1489075"/>
            <a:ext cx="17463" cy="642938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106488" y="2119313"/>
            <a:ext cx="320675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sz="16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G</a:t>
            </a:r>
            <a:endParaRPr lang="en-US" altLang="zh-CN" sz="160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722438" y="2276475"/>
            <a:ext cx="347662" cy="3381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16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D</a:t>
            </a:r>
            <a:endParaRPr lang="en-US" altLang="zh-CN" sz="160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733550" y="1416050"/>
            <a:ext cx="409575" cy="3381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16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S</a:t>
            </a:r>
            <a:endParaRPr lang="en-US" altLang="zh-CN" sz="160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763713" y="3165475"/>
            <a:ext cx="409575" cy="336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16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S</a:t>
            </a:r>
            <a:endParaRPr lang="en-US" altLang="zh-CN" sz="160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1" name="图片 215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5050" y="3786188"/>
            <a:ext cx="1192213" cy="1619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/>
        </p:nvSpPr>
        <p:spPr>
          <a:xfrm>
            <a:off x="6154738" y="4419600"/>
            <a:ext cx="377825" cy="2762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sz="12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0V</a:t>
            </a:r>
            <a:endParaRPr lang="en-US" altLang="zh-CN" sz="1200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927850" y="4984750"/>
            <a:ext cx="379413" cy="2762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sz="12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0V</a:t>
            </a:r>
            <a:endParaRPr lang="en-US" altLang="zh-CN" sz="1200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927850" y="3979863"/>
            <a:ext cx="477838" cy="2746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12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V</a:t>
            </a:r>
            <a:r>
              <a:rPr lang="en-US" altLang="zh-CN" sz="1200" baseline="-25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DD</a:t>
            </a:r>
            <a:endParaRPr lang="en-US" altLang="zh-CN" sz="1200" baseline="-25000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0" name="图片 215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5538" y="3786188"/>
            <a:ext cx="1192212" cy="1619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" name="文本框 20"/>
          <p:cNvSpPr txBox="1"/>
          <p:nvPr/>
        </p:nvSpPr>
        <p:spPr>
          <a:xfrm>
            <a:off x="7515225" y="4419600"/>
            <a:ext cx="428625" cy="2762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sz="12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V</a:t>
            </a:r>
            <a:r>
              <a:rPr lang="en-US" altLang="zh-CN" sz="1200" baseline="-25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DD</a:t>
            </a:r>
            <a:endParaRPr lang="en-US" altLang="zh-CN" sz="1200" baseline="-25000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289925" y="4984750"/>
            <a:ext cx="377825" cy="2762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sz="12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0V</a:t>
            </a:r>
            <a:endParaRPr lang="en-US" altLang="zh-CN" sz="1200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289925" y="3979863"/>
            <a:ext cx="476250" cy="2746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12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V</a:t>
            </a:r>
            <a:r>
              <a:rPr lang="en-US" altLang="zh-CN" sz="1200" baseline="-25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DD</a:t>
            </a:r>
            <a:endParaRPr lang="en-US" altLang="zh-CN" sz="1200" baseline="-25000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081338" y="4984750"/>
            <a:ext cx="30734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T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导通，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T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截止，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O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=V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DD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；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081338" y="5405438"/>
            <a:ext cx="2998787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T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截止，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T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导通，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O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=0V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；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2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8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9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9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0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0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1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2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9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0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6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7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3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4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80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1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87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8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94" dur="8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95" dur="80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80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01" dur="80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02" dur="80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80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3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14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2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3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9" dur="80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0" dur="80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80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6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00"/>
                            </p:stCondLst>
                            <p:childTnLst>
                              <p:par>
                                <p:cTn id="1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65" dur="80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66" dur="80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7" dur="80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2" dur="80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73" dur="80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4" dur="80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039"/>
                            </p:stCondLst>
                            <p:childTnLst>
                              <p:par>
                                <p:cTn id="1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0" grpId="0"/>
      <p:bldP spid="32770" grpId="1"/>
      <p:bldP spid="32771" grpId="0"/>
      <p:bldP spid="32771" grpId="1"/>
      <p:bldP spid="32774" grpId="0"/>
      <p:bldP spid="32774" grpId="1"/>
      <p:bldP spid="32775" grpId="0"/>
      <p:bldP spid="32775" grpId="1"/>
      <p:bldP spid="2" grpId="0" animBg="1"/>
      <p:bldP spid="2" grpId="1" animBg="1"/>
      <p:bldP spid="3" grpId="0"/>
      <p:bldP spid="3" grpId="1"/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图片 225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54375" y="2039938"/>
            <a:ext cx="3736975" cy="2095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794" name="图片 225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438" y="2209800"/>
            <a:ext cx="1871662" cy="1873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75" name="文本框 1"/>
          <p:cNvSpPr txBox="1"/>
          <p:nvPr/>
        </p:nvSpPr>
        <p:spPr>
          <a:xfrm>
            <a:off x="666750" y="518793"/>
            <a:ext cx="6099175" cy="1383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altLang="zh-CN" sz="2000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  </a:t>
            </a:r>
            <a:r>
              <a:rPr lang="zh-CN" altLang="zh-CN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由于P沟道增强型MOS</a:t>
            </a:r>
            <a:r>
              <a:rPr lang="en-US" altLang="zh-CN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FET</a:t>
            </a:r>
            <a:r>
              <a:rPr lang="zh-CN" altLang="zh-CN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管和N沟道增强型MOS</a:t>
            </a:r>
            <a:r>
              <a:rPr lang="en-US" altLang="zh-CN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FET</a:t>
            </a:r>
            <a:r>
              <a:rPr lang="zh-CN" altLang="zh-CN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管在电特性上恰好为互补关系，因此由它们构成的门电路称为</a:t>
            </a:r>
            <a:r>
              <a:rPr lang="zh-CN" altLang="zh-CN" noProof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CMOS</a:t>
            </a:r>
            <a:r>
              <a:rPr lang="zh-CN" altLang="zh-CN" noProof="1"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（C表示Complementary，互补）</a:t>
            </a:r>
            <a:r>
              <a:rPr lang="zh-CN" altLang="zh-CN" noProof="1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门电路。</a:t>
            </a:r>
            <a:endParaRPr lang="zh-CN" altLang="zh-CN" noProof="1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8676" name="文本框 21508"/>
          <p:cNvSpPr txBox="1"/>
          <p:nvPr/>
        </p:nvSpPr>
        <p:spPr>
          <a:xfrm>
            <a:off x="765493" y="4307171"/>
            <a:ext cx="404015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400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2.CMOS</a:t>
            </a:r>
            <a:r>
              <a:rPr lang="zh-CN" altLang="en-US" sz="2400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反相器的特性分析</a:t>
            </a:r>
            <a:endParaRPr lang="zh-CN" altLang="en-US" sz="2400" noProof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33797" name="文本框 2"/>
          <p:cNvSpPr txBox="1"/>
          <p:nvPr/>
        </p:nvSpPr>
        <p:spPr>
          <a:xfrm>
            <a:off x="5237163" y="5751513"/>
            <a:ext cx="14128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/>
            <a:r>
              <a:rPr lang="zh-CN" altLang="en-US" dirty="0">
                <a:solidFill>
                  <a:srgbClr val="A6A6A6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动态功耗</a:t>
            </a:r>
            <a:endParaRPr lang="zh-CN" altLang="en-US" dirty="0">
              <a:solidFill>
                <a:srgbClr val="A6A6A6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3798" name="文本框 1"/>
          <p:cNvSpPr txBox="1"/>
          <p:nvPr/>
        </p:nvSpPr>
        <p:spPr>
          <a:xfrm>
            <a:off x="1093788" y="4851400"/>
            <a:ext cx="14478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◆ </a:t>
            </a:r>
            <a:r>
              <a:rPr lang="zh-CN" altLang="en-US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静态特性</a:t>
            </a:r>
            <a:endParaRPr lang="zh-CN" altLang="en-US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3799" name="文本框 2"/>
          <p:cNvSpPr txBox="1"/>
          <p:nvPr/>
        </p:nvSpPr>
        <p:spPr>
          <a:xfrm>
            <a:off x="2914650" y="4851400"/>
            <a:ext cx="19685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(1) 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电压传输特性</a:t>
            </a:r>
            <a:endParaRPr lang="zh-CN" altLang="en-US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3800" name="文本框 3"/>
          <p:cNvSpPr txBox="1"/>
          <p:nvPr/>
        </p:nvSpPr>
        <p:spPr>
          <a:xfrm>
            <a:off x="5237163" y="4851400"/>
            <a:ext cx="19685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(2) 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电流传输特性</a:t>
            </a:r>
            <a:endParaRPr lang="zh-CN" altLang="en-US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3801" name="文本框 5"/>
          <p:cNvSpPr txBox="1"/>
          <p:nvPr/>
        </p:nvSpPr>
        <p:spPr>
          <a:xfrm>
            <a:off x="2914650" y="5219700"/>
            <a:ext cx="150971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(3) 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输入特性</a:t>
            </a:r>
            <a:endParaRPr lang="zh-CN" altLang="en-US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3802" name="文本框 6"/>
          <p:cNvSpPr txBox="1"/>
          <p:nvPr/>
        </p:nvSpPr>
        <p:spPr>
          <a:xfrm>
            <a:off x="5257800" y="5219700"/>
            <a:ext cx="15081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(4) 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输出特性</a:t>
            </a:r>
            <a:endParaRPr lang="zh-CN" altLang="en-US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3803" name="文本框 7"/>
          <p:cNvSpPr txBox="1"/>
          <p:nvPr/>
        </p:nvSpPr>
        <p:spPr>
          <a:xfrm>
            <a:off x="7205663" y="5219700"/>
            <a:ext cx="15097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(5) 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噪声容限</a:t>
            </a:r>
            <a:endParaRPr lang="zh-CN" altLang="en-US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3804" name="文本框 8"/>
          <p:cNvSpPr txBox="1"/>
          <p:nvPr/>
        </p:nvSpPr>
        <p:spPr>
          <a:xfrm>
            <a:off x="1093788" y="5751513"/>
            <a:ext cx="14478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◆ 动态</a:t>
            </a:r>
            <a:r>
              <a:rPr lang="zh-CN" altLang="en-US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特性</a:t>
            </a:r>
            <a:endParaRPr lang="zh-CN" altLang="en-US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3805" name="文本框 9"/>
          <p:cNvSpPr txBox="1"/>
          <p:nvPr/>
        </p:nvSpPr>
        <p:spPr>
          <a:xfrm>
            <a:off x="2971800" y="5751513"/>
            <a:ext cx="15621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传输延迟时间</a:t>
            </a:r>
            <a:endParaRPr lang="zh-CN" altLang="en-US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8686" name="图片 235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025" y="603250"/>
            <a:ext cx="1800225" cy="24463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765925" y="3857625"/>
            <a:ext cx="1965325" cy="2762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sz="12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95W/(456</a:t>
            </a:r>
            <a:r>
              <a:rPr lang="en-US" altLang="zh-CN" sz="1200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×</a:t>
            </a:r>
            <a:r>
              <a:rPr lang="en-US" altLang="zh-CN" sz="12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10</a:t>
            </a:r>
            <a:r>
              <a:rPr lang="en-US" altLang="zh-CN" sz="1200" baseline="30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6</a:t>
            </a:r>
            <a:r>
              <a:rPr lang="en-US" altLang="zh-CN" sz="12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)</a:t>
            </a:r>
            <a:r>
              <a:rPr lang="en-US" altLang="zh-CN" sz="1200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≈</a:t>
            </a:r>
            <a:r>
              <a:rPr lang="en-US" altLang="zh-CN" sz="12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0.2</a:t>
            </a:r>
            <a:r>
              <a:rPr lang="en-US" altLang="zh-CN" sz="1200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μW</a:t>
            </a:r>
            <a:endParaRPr lang="en-US" altLang="zh-CN" sz="1200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65925" y="3460750"/>
            <a:ext cx="1617663" cy="2762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sz="12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95W/1.3625V</a:t>
            </a:r>
            <a:r>
              <a:rPr lang="en-US" altLang="zh-CN" sz="1200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≈</a:t>
            </a:r>
            <a:r>
              <a:rPr lang="en-US" altLang="zh-CN" sz="12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70A</a:t>
            </a:r>
            <a:endParaRPr lang="en-US" altLang="zh-CN" sz="1200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6874" name="矩形 10243"/>
          <p:cNvSpPr/>
          <p:nvPr/>
        </p:nvSpPr>
        <p:spPr>
          <a:xfrm>
            <a:off x="4264025" y="3857625"/>
            <a:ext cx="349250" cy="277813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4" name="矩形 10243"/>
          <p:cNvSpPr/>
          <p:nvPr/>
        </p:nvSpPr>
        <p:spPr>
          <a:xfrm>
            <a:off x="6046788" y="3857625"/>
            <a:ext cx="514350" cy="277813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5" name="矩形 10243"/>
          <p:cNvSpPr/>
          <p:nvPr/>
        </p:nvSpPr>
        <p:spPr>
          <a:xfrm flipV="1">
            <a:off x="5910263" y="3460750"/>
            <a:ext cx="787400" cy="193675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3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3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4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0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1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7" dur="80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8" dur="80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80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4" dur="80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5" dur="80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80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1" dur="80"/>
                                        <p:tgtEl>
                                          <p:spTgt spid="3380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2" dur="80"/>
                                        <p:tgtEl>
                                          <p:spTgt spid="338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80"/>
                                        <p:tgtEl>
                                          <p:spTgt spid="338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8" dur="80"/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9" dur="80"/>
                                        <p:tgtEl>
                                          <p:spTgt spid="337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80"/>
                                        <p:tgtEl>
                                          <p:spTgt spid="337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5" dur="80"/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6" dur="80"/>
                                        <p:tgtEl>
                                          <p:spTgt spid="338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80"/>
                                        <p:tgtEl>
                                          <p:spTgt spid="338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82" dur="80"/>
                                        <p:tgtEl>
                                          <p:spTgt spid="3380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3" dur="80"/>
                                        <p:tgtEl>
                                          <p:spTgt spid="338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80"/>
                                        <p:tgtEl>
                                          <p:spTgt spid="338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89" dur="80"/>
                                        <p:tgtEl>
                                          <p:spTgt spid="3380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90" dur="80"/>
                                        <p:tgtEl>
                                          <p:spTgt spid="338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80"/>
                                        <p:tgtEl>
                                          <p:spTgt spid="338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96" dur="80"/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97" dur="80"/>
                                        <p:tgtEl>
                                          <p:spTgt spid="338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80"/>
                                        <p:tgtEl>
                                          <p:spTgt spid="338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03" dur="80"/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04" dur="80"/>
                                        <p:tgtEl>
                                          <p:spTgt spid="338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80"/>
                                        <p:tgtEl>
                                          <p:spTgt spid="338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0" dur="80"/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11" dur="80"/>
                                        <p:tgtEl>
                                          <p:spTgt spid="337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80"/>
                                        <p:tgtEl>
                                          <p:spTgt spid="337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/>
      <p:bldP spid="28675" grpId="1"/>
      <p:bldP spid="28676" grpId="0"/>
      <p:bldP spid="28676" grpId="1"/>
      <p:bldP spid="33797" grpId="0"/>
      <p:bldP spid="33797" grpId="1"/>
      <p:bldP spid="33798" grpId="0"/>
      <p:bldP spid="33798" grpId="1"/>
      <p:bldP spid="33799" grpId="0"/>
      <p:bldP spid="33799" grpId="1"/>
      <p:bldP spid="33800" grpId="0"/>
      <p:bldP spid="33800" grpId="1"/>
      <p:bldP spid="33801" grpId="0"/>
      <p:bldP spid="33801" grpId="1"/>
      <p:bldP spid="33802" grpId="0"/>
      <p:bldP spid="33802" grpId="1"/>
      <p:bldP spid="33803" grpId="0"/>
      <p:bldP spid="33803" grpId="1"/>
      <p:bldP spid="33804" grpId="0"/>
      <p:bldP spid="33804" grpId="1"/>
      <p:bldP spid="33805" grpId="0"/>
      <p:bldP spid="33805" grpId="1"/>
      <p:bldP spid="2" grpId="0"/>
      <p:bldP spid="2" grpId="1"/>
      <p:bldP spid="3" grpId="0"/>
      <p:bldP spid="3" grpId="1"/>
      <p:bldP spid="36874" grpId="0" bldLvl="0" animBg="1"/>
      <p:bldP spid="36874" grpId="1" animBg="1"/>
      <p:bldP spid="4" grpId="0" bldLvl="0" animBg="1"/>
      <p:bldP spid="4" grpId="1" animBg="1"/>
      <p:bldP spid="5" grpId="0" bldLvl="0" animBg="1"/>
      <p:bldP spid="5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图片 23553"/>
          <p:cNvPicPr>
            <a:picLocks noChangeAspect="1"/>
          </p:cNvPicPr>
          <p:nvPr/>
        </p:nvPicPr>
        <p:blipFill>
          <a:blip r:embed="rId1"/>
          <a:srcRect b="21381"/>
          <a:stretch>
            <a:fillRect/>
          </a:stretch>
        </p:blipFill>
        <p:spPr>
          <a:xfrm>
            <a:off x="5978525" y="2974975"/>
            <a:ext cx="2876550" cy="2551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818" name="矩形 23555"/>
          <p:cNvSpPr/>
          <p:nvPr/>
        </p:nvSpPr>
        <p:spPr>
          <a:xfrm>
            <a:off x="3059113" y="5324475"/>
            <a:ext cx="2463800" cy="5064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(3) 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当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I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&gt;V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DD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-|V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TP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|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时</a:t>
            </a:r>
            <a:endParaRPr lang="zh-CN" altLang="en-US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29699" name="图片 235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63" y="2852738"/>
            <a:ext cx="2058987" cy="2797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820" name="文本框 2"/>
          <p:cNvSpPr txBox="1"/>
          <p:nvPr/>
        </p:nvSpPr>
        <p:spPr>
          <a:xfrm>
            <a:off x="6399213" y="5535613"/>
            <a:ext cx="202247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电压传输特性曲线</a:t>
            </a:r>
            <a:endParaRPr lang="zh-CN" altLang="en-US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4821" name="文本框 1"/>
          <p:cNvSpPr txBox="1"/>
          <p:nvPr/>
        </p:nvSpPr>
        <p:spPr>
          <a:xfrm>
            <a:off x="768668" y="649605"/>
            <a:ext cx="3944937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(1) CMOS</a:t>
            </a:r>
            <a:r>
              <a:rPr lang="zh-CN" altLang="en-US" sz="2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反相器的电压传输特性</a:t>
            </a:r>
            <a:endParaRPr lang="zh-CN" altLang="en-US" sz="2000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graphicFrame>
        <p:nvGraphicFramePr>
          <p:cNvPr id="34822" name="对象 -2147482485"/>
          <p:cNvGraphicFramePr/>
          <p:nvPr/>
        </p:nvGraphicFramePr>
        <p:xfrm>
          <a:off x="5867400" y="804863"/>
          <a:ext cx="2482850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name="" r:id="rId3" imgW="1790700" imgH="1066800" progId="Visio.Drawing.11">
                  <p:embed/>
                </p:oleObj>
              </mc:Choice>
              <mc:Fallback>
                <p:oleObj name="" r:id="rId3" imgW="1790700" imgH="1066800" progId="Visio.Drawing.11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67400" y="804863"/>
                        <a:ext cx="2482850" cy="166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3" name="文本框 4"/>
          <p:cNvSpPr txBox="1"/>
          <p:nvPr/>
        </p:nvSpPr>
        <p:spPr>
          <a:xfrm>
            <a:off x="4713288" y="1009650"/>
            <a:ext cx="13319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/>
            <a:r>
              <a:rPr lang="zh-CN" altLang="en-US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测量方法：</a:t>
            </a:r>
            <a:endParaRPr lang="zh-CN" altLang="en-US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34824" name="文本框 5"/>
          <p:cNvSpPr txBox="1"/>
          <p:nvPr/>
        </p:nvSpPr>
        <p:spPr>
          <a:xfrm>
            <a:off x="919163" y="1101725"/>
            <a:ext cx="3311525" cy="922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描述门电路的输出电压与输入电压之间的关系，即 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vo=f(v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I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)</a:t>
            </a:r>
            <a:endParaRPr lang="en-US" altLang="zh-CN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4825" name="文本框 1"/>
          <p:cNvSpPr txBox="1"/>
          <p:nvPr/>
        </p:nvSpPr>
        <p:spPr>
          <a:xfrm>
            <a:off x="3059113" y="2347913"/>
            <a:ext cx="1201737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分析条件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: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34826" name="文本框 2"/>
          <p:cNvSpPr txBox="1"/>
          <p:nvPr/>
        </p:nvSpPr>
        <p:spPr>
          <a:xfrm>
            <a:off x="3059113" y="2716213"/>
            <a:ext cx="16303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(1) V</a:t>
            </a:r>
            <a:r>
              <a:rPr lang="en-US" altLang="zh-CN" baseline="-25000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DD</a:t>
            </a:r>
            <a:r>
              <a:rPr lang="en-US" altLang="zh-CN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=5.0V</a:t>
            </a:r>
            <a:endParaRPr lang="en-US" altLang="zh-CN" dirty="0">
              <a:solidFill>
                <a:srgbClr val="7F7F7F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4827" name="文本框 3"/>
          <p:cNvSpPr txBox="1"/>
          <p:nvPr/>
        </p:nvSpPr>
        <p:spPr>
          <a:xfrm>
            <a:off x="3059113" y="3084513"/>
            <a:ext cx="1639887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(2) V</a:t>
            </a:r>
            <a:r>
              <a:rPr lang="en-US" altLang="zh-CN" baseline="-25000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TN</a:t>
            </a:r>
            <a:r>
              <a:rPr lang="en-US" altLang="zh-CN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=1.5V</a:t>
            </a:r>
            <a:endParaRPr lang="en-US" altLang="zh-CN" dirty="0">
              <a:solidFill>
                <a:srgbClr val="7F7F7F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4828" name="文本框 4"/>
          <p:cNvSpPr txBox="1"/>
          <p:nvPr/>
        </p:nvSpPr>
        <p:spPr>
          <a:xfrm>
            <a:off x="3059113" y="3452813"/>
            <a:ext cx="17383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(3) V</a:t>
            </a:r>
            <a:r>
              <a:rPr lang="en-US" altLang="zh-CN" baseline="-25000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Tp</a:t>
            </a:r>
            <a:r>
              <a:rPr lang="en-US" altLang="zh-CN" dirty="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=-1.5V</a:t>
            </a:r>
            <a:endParaRPr lang="en-US" altLang="zh-CN" dirty="0">
              <a:solidFill>
                <a:srgbClr val="7F7F7F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59419" y="4066540"/>
            <a:ext cx="1332238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eaLnBrk="0" hangingPunct="0"/>
            <a:r>
              <a:rPr lang="zh-CN" altLang="en-US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+mn-ea"/>
              </a:rPr>
              <a:t>理论分析：</a:t>
            </a:r>
            <a:endParaRPr lang="zh-CN" altLang="en-US" noProof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34830" name="文本框 6"/>
          <p:cNvSpPr txBox="1"/>
          <p:nvPr/>
        </p:nvSpPr>
        <p:spPr>
          <a:xfrm>
            <a:off x="3059113" y="4371975"/>
            <a:ext cx="1803400" cy="5080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(1) 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当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I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&lt;V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TN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时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34831" name="文本框 7"/>
          <p:cNvSpPr txBox="1"/>
          <p:nvPr/>
        </p:nvSpPr>
        <p:spPr>
          <a:xfrm>
            <a:off x="3059113" y="4956175"/>
            <a:ext cx="29813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(2) 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当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TN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&lt;V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I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&lt;V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DD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-|V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TP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|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时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39813" y="2347913"/>
            <a:ext cx="13319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V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GS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=V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G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-V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S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36874" name="矩形 10243"/>
          <p:cNvSpPr/>
          <p:nvPr/>
        </p:nvSpPr>
        <p:spPr>
          <a:xfrm>
            <a:off x="690563" y="4275138"/>
            <a:ext cx="349250" cy="277812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2" name="矩形 10243"/>
          <p:cNvSpPr/>
          <p:nvPr/>
        </p:nvSpPr>
        <p:spPr>
          <a:xfrm>
            <a:off x="2400300" y="4275138"/>
            <a:ext cx="349250" cy="277812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97425" y="1377950"/>
            <a:ext cx="1163638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v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</a:rPr>
              <a:t>I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=0~V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DD</a:t>
            </a:r>
            <a:endParaRPr lang="en-US" altLang="zh-CN" baseline="-25000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43850" y="2606675"/>
            <a:ext cx="8731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转折区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5" name="矩形 10243"/>
          <p:cNvSpPr/>
          <p:nvPr/>
        </p:nvSpPr>
        <p:spPr>
          <a:xfrm>
            <a:off x="6934200" y="3375025"/>
            <a:ext cx="1009650" cy="1668463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cxnSp>
        <p:nvCxnSpPr>
          <p:cNvPr id="7" name="直接箭头连接符 6"/>
          <p:cNvCxnSpPr>
            <a:stCxn id="4" idx="2"/>
          </p:cNvCxnSpPr>
          <p:nvPr/>
        </p:nvCxnSpPr>
        <p:spPr>
          <a:xfrm flipH="1">
            <a:off x="7596188" y="2974975"/>
            <a:ext cx="784225" cy="669925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4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6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7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4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7" dur="80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8" dur="80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80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4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5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1" dur="80"/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2" dur="80"/>
                                        <p:tgtEl>
                                          <p:spTgt spid="348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80"/>
                                        <p:tgtEl>
                                          <p:spTgt spid="348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6" dur="80"/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7" dur="80"/>
                                        <p:tgtEl>
                                          <p:spTgt spid="348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80"/>
                                        <p:tgtEl>
                                          <p:spTgt spid="348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1" dur="80"/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2" dur="80"/>
                                        <p:tgtEl>
                                          <p:spTgt spid="348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80"/>
                                        <p:tgtEl>
                                          <p:spTgt spid="348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6" dur="80"/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7" dur="80"/>
                                        <p:tgtEl>
                                          <p:spTgt spid="348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80"/>
                                        <p:tgtEl>
                                          <p:spTgt spid="348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83" dur="80"/>
                                        <p:tgtEl>
                                          <p:spTgt spid="348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4" dur="80"/>
                                        <p:tgtEl>
                                          <p:spTgt spid="348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80"/>
                                        <p:tgtEl>
                                          <p:spTgt spid="348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90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91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97" dur="80"/>
                                        <p:tgtEl>
                                          <p:spTgt spid="348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98" dur="80"/>
                                        <p:tgtEl>
                                          <p:spTgt spid="348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80"/>
                                        <p:tgtEl>
                                          <p:spTgt spid="348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07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08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60"/>
                            </p:stCondLst>
                            <p:childTnLst>
                              <p:par>
                                <p:cTn id="1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7" dur="80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18" dur="80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80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/>
      <p:bldP spid="34818" grpId="1"/>
      <p:bldP spid="34820" grpId="0"/>
      <p:bldP spid="34820" grpId="1"/>
      <p:bldP spid="34821" grpId="0"/>
      <p:bldP spid="34821" grpId="1"/>
      <p:bldP spid="34823" grpId="0"/>
      <p:bldP spid="34823" grpId="1"/>
      <p:bldP spid="34824" grpId="0"/>
      <p:bldP spid="34824" grpId="1"/>
      <p:bldP spid="34825" grpId="0"/>
      <p:bldP spid="34825" grpId="1"/>
      <p:bldP spid="34826" grpId="0"/>
      <p:bldP spid="34826" grpId="1"/>
      <p:bldP spid="34827" grpId="0"/>
      <p:bldP spid="34827" grpId="1"/>
      <p:bldP spid="34828" grpId="0"/>
      <p:bldP spid="34828" grpId="1"/>
      <p:bldP spid="6" grpId="0"/>
      <p:bldP spid="6" grpId="1"/>
      <p:bldP spid="34830" grpId="0"/>
      <p:bldP spid="34830" grpId="1"/>
      <p:bldP spid="34831" grpId="0"/>
      <p:bldP spid="34831" grpId="1"/>
      <p:bldP spid="10" grpId="0"/>
      <p:bldP spid="10" grpId="1"/>
      <p:bldP spid="36874" grpId="0" bldLvl="0" animBg="1"/>
      <p:bldP spid="36874" grpId="1" animBg="1"/>
      <p:bldP spid="2" grpId="0" bldLvl="0" animBg="1"/>
      <p:bldP spid="2" grpId="1" animBg="1"/>
      <p:bldP spid="3" grpId="0"/>
      <p:bldP spid="3" grpId="1"/>
      <p:bldP spid="4" grpId="0"/>
      <p:bldP spid="4" grpId="1"/>
      <p:bldP spid="5" grpId="0" bldLvl="0" animBg="1"/>
      <p:bldP spid="5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文本框 23556"/>
          <p:cNvSpPr txBox="1"/>
          <p:nvPr/>
        </p:nvSpPr>
        <p:spPr>
          <a:xfrm>
            <a:off x="893763" y="1711325"/>
            <a:ext cx="4002087" cy="1338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把电压传输特性曲线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转折区的中点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所对应的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输入电压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定义为阈值电压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(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Threshold Voltage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),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用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zh-CN" altLang="en-US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TH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表示。</a:t>
            </a:r>
            <a:endParaRPr lang="zh-CN" altLang="en-US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35842" name="文本框 23556"/>
          <p:cNvSpPr txBox="1"/>
          <p:nvPr/>
        </p:nvSpPr>
        <p:spPr>
          <a:xfrm>
            <a:off x="1108075" y="4073525"/>
            <a:ext cx="3375025" cy="13366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在近似分析中，阈值电压表示门电路输入端高、低电平的分界线。</a:t>
            </a:r>
            <a:endParaRPr lang="zh-CN" altLang="en-US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35843" name="图片 235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8625" y="4770438"/>
            <a:ext cx="1438275" cy="7064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24" name="图片 23553"/>
          <p:cNvPicPr>
            <a:picLocks noChangeAspect="1"/>
          </p:cNvPicPr>
          <p:nvPr/>
        </p:nvPicPr>
        <p:blipFill>
          <a:blip r:embed="rId2"/>
          <a:srcRect b="21381"/>
          <a:stretch>
            <a:fillRect/>
          </a:stretch>
        </p:blipFill>
        <p:spPr>
          <a:xfrm>
            <a:off x="5222875" y="922338"/>
            <a:ext cx="3438525" cy="3051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845" name="文本框 6"/>
          <p:cNvSpPr txBox="1"/>
          <p:nvPr/>
        </p:nvSpPr>
        <p:spPr>
          <a:xfrm>
            <a:off x="788988" y="657225"/>
            <a:ext cx="1982787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◆ </a:t>
            </a:r>
            <a:r>
              <a:rPr lang="zh-CN" altLang="en-US" sz="2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阈值电压V</a:t>
            </a:r>
            <a:r>
              <a:rPr lang="zh-CN" altLang="en-US" sz="2000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TH</a:t>
            </a:r>
            <a:endParaRPr lang="zh-CN" altLang="en-US" sz="2000" baseline="-25000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35846" name="文本框 1"/>
          <p:cNvSpPr txBox="1"/>
          <p:nvPr/>
        </p:nvSpPr>
        <p:spPr>
          <a:xfrm>
            <a:off x="5630863" y="4297363"/>
            <a:ext cx="346710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/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场效应管T</a:t>
            </a:r>
            <a:r>
              <a:rPr lang="zh-CN" altLang="en-US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P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和T</a:t>
            </a:r>
            <a:r>
              <a:rPr lang="zh-CN" altLang="en-US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N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的参数对称时，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35847" name="文本框 2"/>
          <p:cNvSpPr txBox="1"/>
          <p:nvPr/>
        </p:nvSpPr>
        <p:spPr>
          <a:xfrm>
            <a:off x="1106488" y="3465513"/>
            <a:ext cx="1792287" cy="5080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阈值电压</a:t>
            </a:r>
            <a:r>
              <a:rPr lang="zh-CN" altLang="en-US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意义：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35848" name="文本框 3"/>
          <p:cNvSpPr txBox="1"/>
          <p:nvPr/>
        </p:nvSpPr>
        <p:spPr>
          <a:xfrm>
            <a:off x="996950" y="1343025"/>
            <a:ext cx="1792288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阈值电压定义：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graphicFrame>
        <p:nvGraphicFramePr>
          <p:cNvPr id="35849" name="对象 1"/>
          <p:cNvGraphicFramePr/>
          <p:nvPr/>
        </p:nvGraphicFramePr>
        <p:xfrm>
          <a:off x="4322763" y="5410200"/>
          <a:ext cx="1895475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" name="" r:id="rId3" imgW="2476500" imgH="885825" progId="Paint.Picture">
                  <p:embed/>
                </p:oleObj>
              </mc:Choice>
              <mc:Fallback>
                <p:oleObj name="" r:id="rId3" imgW="2476500" imgH="885825" progId="Paint.Picture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22763" y="5410200"/>
                        <a:ext cx="1895475" cy="784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直接箭头连接符 3"/>
          <p:cNvCxnSpPr/>
          <p:nvPr/>
        </p:nvCxnSpPr>
        <p:spPr>
          <a:xfrm flipH="1">
            <a:off x="6988175" y="908050"/>
            <a:ext cx="752475" cy="1493838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731" name="文本框 2"/>
          <p:cNvSpPr txBox="1"/>
          <p:nvPr/>
        </p:nvSpPr>
        <p:spPr>
          <a:xfrm>
            <a:off x="6069013" y="3892550"/>
            <a:ext cx="1817687" cy="3381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sz="16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电压传输特性曲线</a:t>
            </a:r>
            <a:endParaRPr lang="zh-CN" altLang="en-US" sz="160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矩形 10243"/>
          <p:cNvSpPr/>
          <p:nvPr/>
        </p:nvSpPr>
        <p:spPr>
          <a:xfrm>
            <a:off x="6718300" y="3335338"/>
            <a:ext cx="555625" cy="458787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988175" y="584200"/>
            <a:ext cx="1409700" cy="3381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sz="16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转折区的中点</a:t>
            </a:r>
            <a:endParaRPr lang="zh-CN" altLang="en-US" sz="1600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80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80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80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5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3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4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8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7" dur="80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8" dur="80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80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8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7" dur="80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8" dur="80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80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5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1" grpId="0"/>
      <p:bldP spid="35841" grpId="1"/>
      <p:bldP spid="35842" grpId="0"/>
      <p:bldP spid="35842" grpId="1"/>
      <p:bldP spid="35845" grpId="0"/>
      <p:bldP spid="35845" grpId="1"/>
      <p:bldP spid="35846" grpId="0"/>
      <p:bldP spid="35846" grpId="1"/>
      <p:bldP spid="35847" grpId="0"/>
      <p:bldP spid="35847" grpId="1"/>
      <p:bldP spid="35848" grpId="0"/>
      <p:bldP spid="35848" grpId="1"/>
      <p:bldP spid="30731" grpId="1"/>
      <p:bldP spid="2" grpId="0" bldLvl="0" animBg="1"/>
      <p:bldP spid="2" grpId="1" animBg="1"/>
      <p:bldP spid="3" grpId="0"/>
      <p:bldP spid="3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图片 23554"/>
          <p:cNvPicPr>
            <a:picLocks noChangeAspect="1"/>
          </p:cNvPicPr>
          <p:nvPr/>
        </p:nvPicPr>
        <p:blipFill>
          <a:blip r:embed="rId1"/>
          <a:srcRect b="19444"/>
          <a:stretch>
            <a:fillRect/>
          </a:stretch>
        </p:blipFill>
        <p:spPr>
          <a:xfrm>
            <a:off x="6030913" y="3127375"/>
            <a:ext cx="2924175" cy="2486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6866" name="文本框 1"/>
          <p:cNvSpPr txBox="1"/>
          <p:nvPr/>
        </p:nvSpPr>
        <p:spPr>
          <a:xfrm>
            <a:off x="6419850" y="5613400"/>
            <a:ext cx="2020888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电流传输特性曲线</a:t>
            </a:r>
            <a:endParaRPr lang="zh-CN" altLang="en-US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6867" name="文本框 23556"/>
          <p:cNvSpPr txBox="1"/>
          <p:nvPr/>
        </p:nvSpPr>
        <p:spPr>
          <a:xfrm>
            <a:off x="782955" y="638175"/>
            <a:ext cx="3978275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(2) </a:t>
            </a:r>
            <a:r>
              <a:rPr lang="en-US" altLang="zh-CN" sz="2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CMOS</a:t>
            </a:r>
            <a:r>
              <a:rPr lang="zh-CN" altLang="en-US" sz="2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反相器的</a:t>
            </a:r>
            <a:r>
              <a:rPr lang="zh-CN" altLang="en-US" sz="2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电流传输特性</a:t>
            </a:r>
            <a:endParaRPr lang="zh-CN" altLang="en-US" sz="2000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graphicFrame>
        <p:nvGraphicFramePr>
          <p:cNvPr id="36868" name="对象 -2147482484"/>
          <p:cNvGraphicFramePr/>
          <p:nvPr/>
        </p:nvGraphicFramePr>
        <p:xfrm>
          <a:off x="6202363" y="827088"/>
          <a:ext cx="2049462" cy="215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" name="" r:id="rId2" imgW="1828800" imgH="1803400" progId="Visio.Drawing.11">
                  <p:embed/>
                </p:oleObj>
              </mc:Choice>
              <mc:Fallback>
                <p:oleObj name="" r:id="rId2" imgW="1828800" imgH="1803400" progId="Visio.Drawing.11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02363" y="827088"/>
                        <a:ext cx="2049462" cy="21542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9" name="文本框 4"/>
          <p:cNvSpPr txBox="1"/>
          <p:nvPr/>
        </p:nvSpPr>
        <p:spPr>
          <a:xfrm>
            <a:off x="4760913" y="1411288"/>
            <a:ext cx="13335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/>
            <a:r>
              <a:rPr lang="zh-CN" altLang="en-US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测量方法：</a:t>
            </a:r>
            <a:endParaRPr lang="zh-CN" altLang="en-US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31750" name="图片 235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13" y="2665413"/>
            <a:ext cx="2060575" cy="27987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6871" name="矩形 23555"/>
          <p:cNvSpPr/>
          <p:nvPr/>
        </p:nvSpPr>
        <p:spPr>
          <a:xfrm>
            <a:off x="2862263" y="3824288"/>
            <a:ext cx="198278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/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(1) 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当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I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&lt;V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TN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时</a:t>
            </a:r>
            <a:endParaRPr lang="zh-CN" altLang="en-US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36872" name="文本框 3"/>
          <p:cNvSpPr txBox="1"/>
          <p:nvPr/>
        </p:nvSpPr>
        <p:spPr>
          <a:xfrm>
            <a:off x="838200" y="1036638"/>
            <a:ext cx="2906713" cy="13382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描述门电路的电源电流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i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D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与输入电压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I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之间的关系 ，即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i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D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=f(v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I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)</a:t>
            </a:r>
            <a:endParaRPr lang="en-US" altLang="zh-CN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36873" name="文本框 1"/>
          <p:cNvSpPr txBox="1"/>
          <p:nvPr/>
        </p:nvSpPr>
        <p:spPr>
          <a:xfrm>
            <a:off x="2862263" y="3244850"/>
            <a:ext cx="13319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/>
            <a:r>
              <a:rPr lang="zh-CN" altLang="en-US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理论分析：</a:t>
            </a:r>
            <a:endParaRPr lang="zh-CN" altLang="en-US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36874" name="矩形 10243"/>
          <p:cNvSpPr/>
          <p:nvPr/>
        </p:nvSpPr>
        <p:spPr>
          <a:xfrm>
            <a:off x="6729413" y="3613150"/>
            <a:ext cx="1104900" cy="1527175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62263" y="4276725"/>
            <a:ext cx="29384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/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(2) 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当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TN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&lt;v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I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&lt;V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DD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-|V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TP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|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时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62263" y="4714875"/>
            <a:ext cx="2420937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/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(3) 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当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I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&gt;V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DD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-|V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TP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|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时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4" name="矩形 10243"/>
          <p:cNvSpPr/>
          <p:nvPr/>
        </p:nvSpPr>
        <p:spPr>
          <a:xfrm>
            <a:off x="2117725" y="3479800"/>
            <a:ext cx="349250" cy="279400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5" name="矩形 10243"/>
          <p:cNvSpPr/>
          <p:nvPr/>
        </p:nvSpPr>
        <p:spPr>
          <a:xfrm>
            <a:off x="608013" y="4092575"/>
            <a:ext cx="347662" cy="279400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45050" y="2006600"/>
            <a:ext cx="1163638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v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</a:rPr>
              <a:t>I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=0~V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DD</a:t>
            </a:r>
            <a:endParaRPr lang="en-US" altLang="zh-CN" baseline="-25000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6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7" dur="80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8" dur="80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80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39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6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9" dur="80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0" dur="80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80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6" dur="80"/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7" dur="80"/>
                                        <p:tgtEl>
                                          <p:spTgt spid="368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80"/>
                                        <p:tgtEl>
                                          <p:spTgt spid="368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3" dur="80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4" dur="80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80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0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1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81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2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6" grpId="0"/>
      <p:bldP spid="36866" grpId="1"/>
      <p:bldP spid="36867" grpId="0"/>
      <p:bldP spid="36867" grpId="1"/>
      <p:bldP spid="36869" grpId="0"/>
      <p:bldP spid="36869" grpId="1"/>
      <p:bldP spid="36871" grpId="0"/>
      <p:bldP spid="36871" grpId="1"/>
      <p:bldP spid="36872" grpId="0"/>
      <p:bldP spid="36872" grpId="1"/>
      <p:bldP spid="36873" grpId="0"/>
      <p:bldP spid="36873" grpId="1"/>
      <p:bldP spid="36874" grpId="0" animBg="1"/>
      <p:bldP spid="36874" grpId="1" animBg="1"/>
      <p:bldP spid="2" grpId="0"/>
      <p:bldP spid="2" grpId="1"/>
      <p:bldP spid="3" grpId="0"/>
      <p:bldP spid="3" grpId="1"/>
      <p:bldP spid="4" grpId="0" bldLvl="0" animBg="1"/>
      <p:bldP spid="4" grpId="1" animBg="1"/>
      <p:bldP spid="5" grpId="0" bldLvl="0" animBg="1"/>
      <p:bldP spid="5" grpId="1" animBg="1"/>
      <p:bldP spid="6" grpId="0"/>
      <p:bldP spid="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AutoShape 10"/>
          <p:cNvSpPr/>
          <p:nvPr/>
        </p:nvSpPr>
        <p:spPr>
          <a:xfrm>
            <a:off x="2411413" y="1408113"/>
            <a:ext cx="3051175" cy="463550"/>
          </a:xfrm>
          <a:prstGeom prst="roundRect">
            <a:avLst>
              <a:gd name="adj" fmla="val 50000"/>
            </a:avLst>
          </a:prstGeom>
          <a:solidFill>
            <a:srgbClr val="0099FF"/>
          </a:solidFill>
          <a:ln w="28575" cap="flat" cmpd="sng">
            <a:solidFill>
              <a:srgbClr val="DDDDDD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none" anchor="ctr" anchorCtr="0"/>
          <a:lstStyle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2" name="Rectangle 9"/>
          <p:cNvSpPr/>
          <p:nvPr/>
        </p:nvSpPr>
        <p:spPr>
          <a:xfrm>
            <a:off x="2627313" y="1414463"/>
            <a:ext cx="3959225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zh-CN" altLang="en-US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 </a:t>
            </a:r>
            <a:r>
              <a:rPr lang="en-US" altLang="zh-CN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3.2 </a:t>
            </a:r>
            <a:r>
              <a:rPr lang="zh-CN" altLang="en-US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集成逻辑门</a:t>
            </a:r>
            <a:endParaRPr lang="zh-CN" altLang="en-US" sz="2400" b="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5123" name="AutoShape 13"/>
          <p:cNvSpPr/>
          <p:nvPr/>
        </p:nvSpPr>
        <p:spPr>
          <a:xfrm>
            <a:off x="3095625" y="2023745"/>
            <a:ext cx="3024188" cy="469900"/>
          </a:xfrm>
          <a:prstGeom prst="roundRect">
            <a:avLst>
              <a:gd name="adj" fmla="val 50000"/>
            </a:avLst>
          </a:prstGeom>
          <a:solidFill>
            <a:srgbClr val="0099FF"/>
          </a:solidFill>
          <a:ln w="28575" cap="flat" cmpd="sng">
            <a:solidFill>
              <a:srgbClr val="DDDDDD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none" anchor="ctr" anchorCtr="0"/>
          <a:lstStyle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4" name="Rectangle 12"/>
          <p:cNvSpPr/>
          <p:nvPr/>
        </p:nvSpPr>
        <p:spPr>
          <a:xfrm>
            <a:off x="3095625" y="2023745"/>
            <a:ext cx="266382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lstStyle/>
          <a:p>
            <a:r>
              <a:rPr lang="zh-CN" altLang="en-US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 </a:t>
            </a:r>
            <a:r>
              <a:rPr lang="en-US" altLang="zh-CN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3.2.1 CMOS</a:t>
            </a:r>
            <a:r>
              <a:rPr lang="zh-CN" altLang="en-US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反相器</a:t>
            </a:r>
            <a:endParaRPr lang="zh-CN" altLang="en-US" sz="2400" b="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5125" name="AutoShape 16"/>
          <p:cNvSpPr/>
          <p:nvPr/>
        </p:nvSpPr>
        <p:spPr>
          <a:xfrm>
            <a:off x="3095625" y="2673350"/>
            <a:ext cx="3616960" cy="457200"/>
          </a:xfrm>
          <a:prstGeom prst="roundRect">
            <a:avLst>
              <a:gd name="adj" fmla="val 50000"/>
            </a:avLst>
          </a:prstGeom>
          <a:solidFill>
            <a:srgbClr val="0099FF"/>
          </a:solidFill>
          <a:ln w="28575" cap="flat" cmpd="sng">
            <a:solidFill>
              <a:srgbClr val="DDDDDD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none" anchor="ctr" anchorCtr="0"/>
          <a:lstStyle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6" name="Rectangle 15"/>
          <p:cNvSpPr/>
          <p:nvPr/>
        </p:nvSpPr>
        <p:spPr>
          <a:xfrm>
            <a:off x="3238500" y="2673350"/>
            <a:ext cx="291719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lstStyle/>
          <a:p>
            <a:r>
              <a:rPr lang="en-US" altLang="zh-CN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3.2.2 </a:t>
            </a:r>
            <a:r>
              <a:rPr lang="zh-CN" altLang="zh-CN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其它</a:t>
            </a:r>
            <a:r>
              <a:rPr lang="en-US" altLang="zh-CN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CMOS</a:t>
            </a:r>
            <a:r>
              <a:rPr lang="zh-CN" altLang="zh-CN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逻辑门</a:t>
            </a:r>
            <a:endParaRPr lang="zh-CN" altLang="zh-CN" sz="2400" b="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pic>
        <p:nvPicPr>
          <p:cNvPr id="5127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388" y="765175"/>
            <a:ext cx="1946275" cy="54879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53" name="Text Box 3"/>
          <p:cNvSpPr txBox="1"/>
          <p:nvPr/>
        </p:nvSpPr>
        <p:spPr>
          <a:xfrm>
            <a:off x="536575" y="2781300"/>
            <a:ext cx="723900" cy="1724025"/>
          </a:xfrm>
          <a:prstGeom prst="rect">
            <a:avLst/>
          </a:prstGeom>
          <a:noFill/>
          <a:ln w="9525">
            <a:noFill/>
          </a:ln>
        </p:spPr>
        <p:txBody>
          <a:bodyPr vert="eaVert" wrap="none">
            <a:spAutoFit/>
          </a:bodyPr>
          <a:lstStyle/>
          <a:p>
            <a:pPr marR="0" defTabSz="914400">
              <a:lnSpc>
                <a:spcPct val="110000"/>
              </a:lnSpc>
            </a:pPr>
            <a:r>
              <a:rPr kumimoji="0" lang="zh-CN" altLang="zh-CN" sz="3200" kern="1200" cap="none" spc="0" normalizeH="0" baseline="0" noProof="1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  <a:sym typeface="+mn-ea"/>
              </a:rPr>
              <a:t>本章内容</a:t>
            </a:r>
            <a:endParaRPr kumimoji="0" lang="zh-CN" altLang="zh-CN" sz="3200" kern="1200" cap="none" spc="0" normalizeH="0" baseline="0" noProof="1">
              <a:solidFill>
                <a:schemeClr val="bg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cs"/>
              <a:sym typeface="+mn-ea"/>
            </a:endParaRPr>
          </a:p>
        </p:txBody>
      </p:sp>
      <p:pic>
        <p:nvPicPr>
          <p:cNvPr id="5129" name="Picture 4" descr="circ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3" y="908050"/>
            <a:ext cx="865187" cy="647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30" name="Picture 20" descr="circ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888" y="1484313"/>
            <a:ext cx="865187" cy="647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31" name="Picture 24" descr="circ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4292600"/>
            <a:ext cx="865188" cy="647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32" name="Picture 25" descr="circ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50" y="5013325"/>
            <a:ext cx="865188" cy="647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33" name="Picture 21" descr="circ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3" y="2205038"/>
            <a:ext cx="865187" cy="647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34" name="Picture 22" descr="circ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2924175"/>
            <a:ext cx="865188" cy="647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35" name="Picture 23" descr="circ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3571875"/>
            <a:ext cx="865188" cy="647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36" name="AutoShape 29"/>
          <p:cNvSpPr/>
          <p:nvPr/>
        </p:nvSpPr>
        <p:spPr>
          <a:xfrm>
            <a:off x="2627313" y="3305493"/>
            <a:ext cx="3255962" cy="520700"/>
          </a:xfrm>
          <a:prstGeom prst="roundRect">
            <a:avLst>
              <a:gd name="adj" fmla="val 50000"/>
            </a:avLst>
          </a:prstGeom>
          <a:solidFill>
            <a:srgbClr val="0099FF"/>
          </a:solidFill>
          <a:ln w="28575" cap="flat" cmpd="sng">
            <a:solidFill>
              <a:srgbClr val="DDDDDD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none" anchor="ctr" anchorCtr="0"/>
          <a:lstStyle/>
          <a:p>
            <a:pPr>
              <a:lnSpc>
                <a:spcPct val="120000"/>
              </a:lnSpc>
              <a:spcBef>
                <a:spcPct val="20000"/>
              </a:spcBef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37" name="Rectangle 28"/>
          <p:cNvSpPr/>
          <p:nvPr/>
        </p:nvSpPr>
        <p:spPr>
          <a:xfrm>
            <a:off x="2943225" y="3337243"/>
            <a:ext cx="2519363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lstStyle/>
          <a:p>
            <a:pPr algn="ctr">
              <a:spcBef>
                <a:spcPct val="20000"/>
              </a:spcBef>
            </a:pPr>
            <a:r>
              <a:rPr lang="zh-CN" altLang="en-US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 </a:t>
            </a:r>
            <a:r>
              <a:rPr lang="en-US" altLang="zh-CN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3.3 </a:t>
            </a:r>
            <a:r>
              <a:rPr lang="zh-CN" altLang="en-US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两种特殊门电路</a:t>
            </a:r>
            <a:endParaRPr lang="zh-CN" altLang="en-US" sz="2400" b="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5138" name="AutoShape 35"/>
          <p:cNvSpPr/>
          <p:nvPr/>
        </p:nvSpPr>
        <p:spPr>
          <a:xfrm>
            <a:off x="2124075" y="5570855"/>
            <a:ext cx="2663825" cy="520700"/>
          </a:xfrm>
          <a:prstGeom prst="roundRect">
            <a:avLst>
              <a:gd name="adj" fmla="val 50000"/>
            </a:avLst>
          </a:prstGeom>
          <a:solidFill>
            <a:srgbClr val="0099FF"/>
          </a:solidFill>
          <a:ln w="28575" cap="flat" cmpd="sng">
            <a:solidFill>
              <a:srgbClr val="DDDDDD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none" anchor="ctr" anchorCtr="0"/>
          <a:lstStyle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39" name="Rectangle 34"/>
          <p:cNvSpPr/>
          <p:nvPr/>
        </p:nvSpPr>
        <p:spPr>
          <a:xfrm>
            <a:off x="2124075" y="5588318"/>
            <a:ext cx="1884363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lstStyle/>
          <a:p>
            <a:pPr>
              <a:spcBef>
                <a:spcPct val="20000"/>
              </a:spcBef>
            </a:pPr>
            <a:r>
              <a:rPr lang="zh-CN" altLang="en-US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   本章小结</a:t>
            </a:r>
            <a:r>
              <a:rPr lang="en-US" altLang="zh-CN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,</a:t>
            </a:r>
            <a:r>
              <a:rPr lang="zh-CN" altLang="en-US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习题</a:t>
            </a:r>
            <a:endParaRPr lang="zh-CN" altLang="en-US" sz="2400" b="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5140" name="AutoShape 10"/>
          <p:cNvSpPr/>
          <p:nvPr/>
        </p:nvSpPr>
        <p:spPr>
          <a:xfrm>
            <a:off x="2051050" y="765810"/>
            <a:ext cx="3094038" cy="463550"/>
          </a:xfrm>
          <a:prstGeom prst="roundRect">
            <a:avLst>
              <a:gd name="adj" fmla="val 50000"/>
            </a:avLst>
          </a:prstGeom>
          <a:solidFill>
            <a:srgbClr val="0099FF"/>
          </a:solidFill>
          <a:ln w="28575" cap="flat" cmpd="sng">
            <a:solidFill>
              <a:srgbClr val="DDDDDD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none" anchor="ctr" anchorCtr="0"/>
          <a:lstStyle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41" name="Rectangle 6"/>
          <p:cNvSpPr/>
          <p:nvPr/>
        </p:nvSpPr>
        <p:spPr>
          <a:xfrm>
            <a:off x="2092325" y="765810"/>
            <a:ext cx="3140075" cy="460375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zh-CN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3.1 </a:t>
            </a:r>
            <a:r>
              <a:rPr lang="zh-CN" altLang="en-US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分立元件门电路</a:t>
            </a:r>
            <a:endParaRPr lang="zh-CN" altLang="en-US" sz="2400" b="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5142" name="AutoShape 29"/>
          <p:cNvSpPr/>
          <p:nvPr/>
        </p:nvSpPr>
        <p:spPr>
          <a:xfrm>
            <a:off x="2627313" y="4078605"/>
            <a:ext cx="3254375" cy="520700"/>
          </a:xfrm>
          <a:prstGeom prst="roundRect">
            <a:avLst>
              <a:gd name="adj" fmla="val 50000"/>
            </a:avLst>
          </a:prstGeom>
          <a:solidFill>
            <a:srgbClr val="0099FF"/>
          </a:solidFill>
          <a:ln w="28575" cap="flat" cmpd="sng">
            <a:solidFill>
              <a:srgbClr val="DDDDDD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none" anchor="ctr" anchorCtr="0"/>
          <a:lstStyle/>
          <a:p>
            <a:pPr>
              <a:lnSpc>
                <a:spcPct val="120000"/>
              </a:lnSpc>
              <a:spcBef>
                <a:spcPct val="20000"/>
              </a:spcBef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43" name="Rectangle 28"/>
          <p:cNvSpPr/>
          <p:nvPr/>
        </p:nvSpPr>
        <p:spPr>
          <a:xfrm>
            <a:off x="2799715" y="4110355"/>
            <a:ext cx="2519363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lstStyle/>
          <a:p>
            <a:pPr algn="ctr">
              <a:spcBef>
                <a:spcPct val="20000"/>
              </a:spcBef>
            </a:pPr>
            <a:r>
              <a:rPr lang="zh-CN" altLang="en-US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 </a:t>
            </a:r>
            <a:r>
              <a:rPr lang="en-US" altLang="zh-CN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3.4 CMOS</a:t>
            </a:r>
            <a:r>
              <a:rPr lang="zh-CN" altLang="en-US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传输门</a:t>
            </a:r>
            <a:endParaRPr lang="zh-CN" altLang="en-US" sz="2400" b="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" name="AutoShape 29"/>
          <p:cNvSpPr/>
          <p:nvPr/>
        </p:nvSpPr>
        <p:spPr>
          <a:xfrm>
            <a:off x="2700020" y="4869180"/>
            <a:ext cx="2857500" cy="520700"/>
          </a:xfrm>
          <a:prstGeom prst="roundRect">
            <a:avLst>
              <a:gd name="adj" fmla="val 50000"/>
            </a:avLst>
          </a:prstGeom>
          <a:solidFill>
            <a:srgbClr val="0099FF"/>
          </a:solidFill>
          <a:ln w="28575" cap="flat" cmpd="sng">
            <a:solidFill>
              <a:srgbClr val="DDDDDD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none" anchor="ctr" anchorCtr="0"/>
          <a:lstStyle/>
          <a:p>
            <a:pPr>
              <a:lnSpc>
                <a:spcPct val="120000"/>
              </a:lnSpc>
              <a:spcBef>
                <a:spcPct val="20000"/>
              </a:spcBef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Rectangle 28"/>
          <p:cNvSpPr/>
          <p:nvPr/>
        </p:nvSpPr>
        <p:spPr>
          <a:xfrm>
            <a:off x="2800350" y="4900930"/>
            <a:ext cx="212979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lstStyle/>
          <a:p>
            <a:pPr algn="ctr">
              <a:spcBef>
                <a:spcPct val="20000"/>
              </a:spcBef>
            </a:pPr>
            <a:r>
              <a:rPr lang="en-US" altLang="zh-CN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3.5 </a:t>
            </a:r>
            <a:r>
              <a:rPr lang="zh-CN" altLang="en-US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设计实践</a:t>
            </a:r>
            <a:endParaRPr lang="zh-CN" altLang="en-US" sz="2400" b="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文本框 23556"/>
          <p:cNvSpPr txBox="1"/>
          <p:nvPr/>
        </p:nvSpPr>
        <p:spPr>
          <a:xfrm>
            <a:off x="649288" y="685800"/>
            <a:ext cx="3713162" cy="4000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0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◆</a:t>
            </a:r>
            <a:r>
              <a:rPr lang="zh-CN" altLang="en-US" sz="2000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CMOS</a:t>
            </a:r>
            <a:r>
              <a:rPr lang="zh-CN" altLang="en-US" sz="2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反相器的动态功耗</a:t>
            </a:r>
            <a:endParaRPr lang="zh-CN" altLang="en-US" sz="2000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37890" name="图片 80" descr="3-3-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8025" y="1258888"/>
            <a:ext cx="5613400" cy="29003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891" name="图片 23554"/>
          <p:cNvPicPr>
            <a:picLocks noChangeAspect="1"/>
          </p:cNvPicPr>
          <p:nvPr/>
        </p:nvPicPr>
        <p:blipFill>
          <a:blip r:embed="rId2"/>
          <a:srcRect b="19444"/>
          <a:stretch>
            <a:fillRect/>
          </a:stretch>
        </p:blipFill>
        <p:spPr>
          <a:xfrm>
            <a:off x="6705600" y="620713"/>
            <a:ext cx="2292350" cy="194945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" name="直接箭头连接符 1"/>
          <p:cNvCxnSpPr/>
          <p:nvPr/>
        </p:nvCxnSpPr>
        <p:spPr>
          <a:xfrm flipH="1">
            <a:off x="3924300" y="2205038"/>
            <a:ext cx="3738563" cy="1008063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" name="直接箭头连接符 2"/>
          <p:cNvCxnSpPr/>
          <p:nvPr/>
        </p:nvCxnSpPr>
        <p:spPr>
          <a:xfrm flipH="1">
            <a:off x="4932363" y="2205038"/>
            <a:ext cx="2730500" cy="1008063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788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78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78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7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89" grpId="0"/>
      <p:bldP spid="37889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文本框 23556"/>
          <p:cNvSpPr txBox="1"/>
          <p:nvPr/>
        </p:nvSpPr>
        <p:spPr>
          <a:xfrm>
            <a:off x="787083" y="650875"/>
            <a:ext cx="3600450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(3) CMOS</a:t>
            </a:r>
            <a:r>
              <a:rPr lang="zh-CN" altLang="en-US" sz="2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反相器的输入特性</a:t>
            </a:r>
            <a:r>
              <a:rPr lang="zh-CN" altLang="en-US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endParaRPr lang="en-US" altLang="zh-CN" dirty="0">
              <a:solidFill>
                <a:srgbClr val="FF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38914" name="文本框 3"/>
          <p:cNvSpPr txBox="1"/>
          <p:nvPr/>
        </p:nvSpPr>
        <p:spPr>
          <a:xfrm>
            <a:off x="771525" y="1103313"/>
            <a:ext cx="2906713" cy="13382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描述门电路的输入电流与输入电压之间的关系，即 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i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I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=f(V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i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)</a:t>
            </a:r>
            <a:endParaRPr lang="en-US" altLang="zh-CN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33795" name="图片 235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2663" y="650875"/>
            <a:ext cx="2044700" cy="2774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917" name="文本框 5"/>
          <p:cNvSpPr txBox="1"/>
          <p:nvPr/>
        </p:nvSpPr>
        <p:spPr>
          <a:xfrm>
            <a:off x="1323975" y="2690813"/>
            <a:ext cx="116681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/>
            <a:r>
              <a:rPr lang="zh-CN" altLang="en-US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实际电路</a:t>
            </a:r>
            <a:endParaRPr lang="zh-CN" altLang="en-US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38918" name="图片 91" descr="3-3-16a"/>
          <p:cNvPicPr>
            <a:picLocks noChangeAspect="1"/>
          </p:cNvPicPr>
          <p:nvPr/>
        </p:nvPicPr>
        <p:blipFill>
          <a:blip r:embed="rId2"/>
          <a:srcRect t="3381"/>
          <a:stretch>
            <a:fillRect/>
          </a:stretch>
        </p:blipFill>
        <p:spPr>
          <a:xfrm>
            <a:off x="712788" y="3059113"/>
            <a:ext cx="3675062" cy="25987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919" name="文本框 6"/>
          <p:cNvSpPr txBox="1"/>
          <p:nvPr/>
        </p:nvSpPr>
        <p:spPr>
          <a:xfrm>
            <a:off x="1465263" y="5657850"/>
            <a:ext cx="1239837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74HC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系列</a:t>
            </a:r>
            <a:endParaRPr lang="zh-CN" altLang="en-US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38920" name="图片 108" descr="3-3-17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250" y="3028950"/>
            <a:ext cx="2711450" cy="2659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921" name="文本框 7"/>
          <p:cNvSpPr txBox="1"/>
          <p:nvPr/>
        </p:nvSpPr>
        <p:spPr>
          <a:xfrm>
            <a:off x="6853238" y="5688013"/>
            <a:ext cx="15621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实际输入特性</a:t>
            </a:r>
            <a:endParaRPr lang="zh-CN" altLang="en-US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38922" name="文本框 1"/>
          <p:cNvSpPr txBox="1"/>
          <p:nvPr/>
        </p:nvSpPr>
        <p:spPr>
          <a:xfrm>
            <a:off x="7686675" y="2012950"/>
            <a:ext cx="60801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i</a:t>
            </a:r>
            <a:r>
              <a:rPr lang="en-US" altLang="zh-CN" baseline="-25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I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=0</a:t>
            </a:r>
            <a:endParaRPr lang="en-US" altLang="zh-CN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" name="右箭头 2"/>
          <p:cNvSpPr/>
          <p:nvPr/>
        </p:nvSpPr>
        <p:spPr>
          <a:xfrm>
            <a:off x="7188200" y="2089150"/>
            <a:ext cx="358775" cy="215900"/>
          </a:xfrm>
          <a:prstGeom prst="rightArrow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scaled="0"/>
          </a:gra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38924" name="文本框 4"/>
          <p:cNvSpPr txBox="1"/>
          <p:nvPr/>
        </p:nvSpPr>
        <p:spPr>
          <a:xfrm>
            <a:off x="4602163" y="3911600"/>
            <a:ext cx="1306512" cy="50641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实际特性</a:t>
            </a:r>
            <a:endParaRPr lang="en-US" altLang="zh-CN" dirty="0">
              <a:solidFill>
                <a:srgbClr val="009AD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4705350" y="4418013"/>
            <a:ext cx="965200" cy="217488"/>
          </a:xfrm>
          <a:prstGeom prst="rightArrow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scaled="0"/>
          </a:gra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6" name="下箭头 5"/>
          <p:cNvSpPr/>
          <p:nvPr/>
        </p:nvSpPr>
        <p:spPr>
          <a:xfrm>
            <a:off x="2490788" y="2771775"/>
            <a:ext cx="215900" cy="287338"/>
          </a:xfrm>
          <a:prstGeom prst="downArrow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scaled="0"/>
          </a:gra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38929" name="矩形 10243"/>
          <p:cNvSpPr/>
          <p:nvPr/>
        </p:nvSpPr>
        <p:spPr>
          <a:xfrm>
            <a:off x="6356350" y="4503738"/>
            <a:ext cx="481013" cy="1058862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38930" name="文本框 5"/>
          <p:cNvSpPr txBox="1"/>
          <p:nvPr/>
        </p:nvSpPr>
        <p:spPr>
          <a:xfrm>
            <a:off x="7092950" y="735013"/>
            <a:ext cx="1201738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/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IGFET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5803900" y="1060450"/>
            <a:ext cx="1384300" cy="496888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>
            <a:off x="5795963" y="1060450"/>
            <a:ext cx="1392238" cy="1647825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933" name="矩形 10243"/>
          <p:cNvSpPr/>
          <p:nvPr/>
        </p:nvSpPr>
        <p:spPr>
          <a:xfrm>
            <a:off x="1235075" y="3484563"/>
            <a:ext cx="1255713" cy="1982787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38934" name="矩形 10243"/>
          <p:cNvSpPr/>
          <p:nvPr/>
        </p:nvSpPr>
        <p:spPr>
          <a:xfrm>
            <a:off x="7932738" y="3425825"/>
            <a:ext cx="482600" cy="1152525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cxnSp>
        <p:nvCxnSpPr>
          <p:cNvPr id="2" name="直接箭头连接符 1"/>
          <p:cNvCxnSpPr/>
          <p:nvPr/>
        </p:nvCxnSpPr>
        <p:spPr>
          <a:xfrm>
            <a:off x="5159375" y="2190750"/>
            <a:ext cx="349250" cy="14288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091113" y="1711325"/>
            <a:ext cx="3286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i</a:t>
            </a:r>
            <a:r>
              <a:rPr lang="en-US" altLang="zh-CN" baseline="-25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I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36874" name="矩形 10243"/>
          <p:cNvSpPr/>
          <p:nvPr/>
        </p:nvSpPr>
        <p:spPr>
          <a:xfrm>
            <a:off x="5091113" y="1800225"/>
            <a:ext cx="349250" cy="279400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8" name="矩形 10243"/>
          <p:cNvSpPr/>
          <p:nvPr/>
        </p:nvSpPr>
        <p:spPr>
          <a:xfrm>
            <a:off x="4792663" y="2079625"/>
            <a:ext cx="349250" cy="279400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H="1">
            <a:off x="7308850" y="2463800"/>
            <a:ext cx="588963" cy="2044700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89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89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89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3" dur="80"/>
                                        <p:tgtEl>
                                          <p:spTgt spid="389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4" dur="80"/>
                                        <p:tgtEl>
                                          <p:spTgt spid="389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80"/>
                                        <p:tgtEl>
                                          <p:spTgt spid="389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39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39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9" dur="80"/>
                                        <p:tgtEl>
                                          <p:spTgt spid="389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0" dur="80"/>
                                        <p:tgtEl>
                                          <p:spTgt spid="389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80"/>
                                        <p:tgtEl>
                                          <p:spTgt spid="389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6" dur="80"/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7" dur="80"/>
                                        <p:tgtEl>
                                          <p:spTgt spid="389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80"/>
                                        <p:tgtEl>
                                          <p:spTgt spid="389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99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99"/>
                            </p:stCondLst>
                            <p:childTnLst>
                              <p:par>
                                <p:cTn id="6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8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99"/>
                            </p:stCondLst>
                            <p:childTnLst>
                              <p:par>
                                <p:cTn id="67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9" dur="80"/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0" dur="80"/>
                                        <p:tgtEl>
                                          <p:spTgt spid="389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80"/>
                                        <p:tgtEl>
                                          <p:spTgt spid="389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8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81" dur="80"/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2" dur="80"/>
                                        <p:tgtEl>
                                          <p:spTgt spid="389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80"/>
                                        <p:tgtEl>
                                          <p:spTgt spid="389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99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99"/>
                            </p:stCondLst>
                            <p:childTnLst>
                              <p:par>
                                <p:cTn id="8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99"/>
                            </p:stCondLst>
                            <p:childTnLst>
                              <p:par>
                                <p:cTn id="92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94" dur="80"/>
                                        <p:tgtEl>
                                          <p:spTgt spid="389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95" dur="80"/>
                                        <p:tgtEl>
                                          <p:spTgt spid="389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80"/>
                                        <p:tgtEl>
                                          <p:spTgt spid="389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3" grpId="0"/>
      <p:bldP spid="38913" grpId="1"/>
      <p:bldP spid="38914" grpId="0"/>
      <p:bldP spid="38914" grpId="1"/>
      <p:bldP spid="38917" grpId="0"/>
      <p:bldP spid="38917" grpId="1"/>
      <p:bldP spid="38919" grpId="0"/>
      <p:bldP spid="38919" grpId="1"/>
      <p:bldP spid="38921" grpId="0"/>
      <p:bldP spid="38921" grpId="1"/>
      <p:bldP spid="38922" grpId="0"/>
      <p:bldP spid="38922" grpId="1"/>
      <p:bldP spid="3" grpId="0" animBg="1"/>
      <p:bldP spid="3" grpId="1" animBg="1"/>
      <p:bldP spid="38924" grpId="0"/>
      <p:bldP spid="38924" grpId="1"/>
      <p:bldP spid="5" grpId="0" animBg="1"/>
      <p:bldP spid="5" grpId="1" animBg="1"/>
      <p:bldP spid="6" grpId="0" animBg="1"/>
      <p:bldP spid="6" grpId="1" animBg="1"/>
      <p:bldP spid="38929" grpId="0" animBg="1"/>
      <p:bldP spid="38929" grpId="1" animBg="1"/>
      <p:bldP spid="38930" grpId="0"/>
      <p:bldP spid="38930" grpId="1"/>
      <p:bldP spid="38933" grpId="0" animBg="1"/>
      <p:bldP spid="38933" grpId="1" animBg="1"/>
      <p:bldP spid="38934" grpId="0" animBg="1"/>
      <p:bldP spid="38934" grpId="1" animBg="1"/>
      <p:bldP spid="7" grpId="0"/>
      <p:bldP spid="7" grpId="1"/>
      <p:bldP spid="36874" grpId="0" bldLvl="0" animBg="1"/>
      <p:bldP spid="36874" grpId="1" animBg="1"/>
      <p:bldP spid="8" grpId="0" bldLvl="0" animBg="1"/>
      <p:bldP spid="8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文本框 41989"/>
          <p:cNvSpPr txBox="1"/>
          <p:nvPr/>
        </p:nvSpPr>
        <p:spPr>
          <a:xfrm>
            <a:off x="684530" y="621030"/>
            <a:ext cx="389382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0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◆ </a:t>
            </a:r>
            <a:r>
              <a:rPr lang="en-US" altLang="zh-CN" sz="2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CMOS</a:t>
            </a:r>
            <a:r>
              <a:rPr lang="zh-CN" altLang="en-US" sz="2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电路的正确使用</a:t>
            </a:r>
            <a:endParaRPr lang="zh-CN" altLang="en-US" sz="2000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39938" name="文本框 3"/>
          <p:cNvSpPr txBox="1"/>
          <p:nvPr/>
        </p:nvSpPr>
        <p:spPr>
          <a:xfrm>
            <a:off x="1168400" y="4627563"/>
            <a:ext cx="7540625" cy="8302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A6A6A6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zh-CN" sz="1600">
                <a:solidFill>
                  <a:srgbClr val="A6A6A6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CMOS电路输入端悬空时，受静电或干扰的影响，输入电平会随机波动，既不能作为逻辑1处理也不能作为逻辑0处理。</a:t>
            </a:r>
            <a:endParaRPr lang="zh-CN" altLang="zh-CN" sz="1600">
              <a:solidFill>
                <a:srgbClr val="A6A6A6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39939" name="文本框 1"/>
          <p:cNvSpPr txBox="1"/>
          <p:nvPr/>
        </p:nvSpPr>
        <p:spPr>
          <a:xfrm>
            <a:off x="774700" y="968693"/>
            <a:ext cx="8158163" cy="8302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zh-CN" altLang="zh-CN" sz="1600">
                <a:latin typeface="Comic Sans MS" panose="030F0702030302020204" pitchFamily="2" charset="0"/>
                <a:ea typeface="宋体" panose="02010600030101010101" pitchFamily="2" charset="-122"/>
              </a:rPr>
              <a:t>虽然CMOS门电路内部输入端设有保护电路，但其作用仍然有限，所以在实际使用过程中应注意以下几点：</a:t>
            </a:r>
            <a:endParaRPr lang="zh-CN" altLang="en-US" sz="160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39940" name="文本框 1"/>
          <p:cNvSpPr txBox="1"/>
          <p:nvPr/>
        </p:nvSpPr>
        <p:spPr>
          <a:xfrm>
            <a:off x="1111250" y="1781175"/>
            <a:ext cx="2163763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sz="200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(1) </a:t>
            </a:r>
            <a:r>
              <a:rPr lang="zh-CN" altLang="zh-CN" sz="200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防止静电击穿</a:t>
            </a:r>
            <a:endParaRPr lang="zh-CN" altLang="zh-CN" sz="200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39941" name="文本框 2"/>
          <p:cNvSpPr txBox="1"/>
          <p:nvPr/>
        </p:nvSpPr>
        <p:spPr>
          <a:xfrm>
            <a:off x="1392873" y="2230438"/>
            <a:ext cx="6921500" cy="19827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(a) </a:t>
            </a:r>
            <a:r>
              <a:rPr lang="zh-CN" altLang="zh-CN" sz="1600">
                <a:solidFill>
                  <a:srgbClr val="A6A6A6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在使用和存放CMOS器件时，应注意</a:t>
            </a:r>
            <a:r>
              <a:rPr lang="zh-CN" altLang="zh-CN" sz="16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静电屏蔽</a:t>
            </a:r>
            <a:r>
              <a:rPr lang="zh-CN" altLang="zh-CN" sz="1600">
                <a:solidFill>
                  <a:srgbClr val="A6A6A6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；</a:t>
            </a:r>
            <a:endParaRPr lang="zh-CN" altLang="zh-CN" sz="1600">
              <a:solidFill>
                <a:srgbClr val="A6A6A6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latin typeface="Comic Sans MS" panose="030F0702030302020204" pitchFamily="2" charset="0"/>
                <a:ea typeface="宋体" panose="02010600030101010101" pitchFamily="2" charset="-122"/>
              </a:rPr>
              <a:t>(b) </a:t>
            </a:r>
            <a:r>
              <a:rPr lang="zh-CN" altLang="zh-CN" sz="1600">
                <a:solidFill>
                  <a:srgbClr val="A6A6A6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在拿取CMOS器件时先摸暖气片等金属物将身体上的</a:t>
            </a:r>
            <a:r>
              <a:rPr lang="zh-CN" altLang="zh-CN" sz="16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静电放掉</a:t>
            </a:r>
            <a:r>
              <a:rPr lang="zh-CN" altLang="zh-CN" sz="1600">
                <a:solidFill>
                  <a:srgbClr val="A6A6A6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，同时注意不能通电插拔CMOS器件；</a:t>
            </a:r>
            <a:endParaRPr lang="zh-CN" altLang="zh-CN" sz="1600">
              <a:solidFill>
                <a:srgbClr val="A6A6A6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latin typeface="Comic Sans MS" panose="030F0702030302020204" pitchFamily="2" charset="0"/>
                <a:ea typeface="宋体" panose="02010600030101010101" pitchFamily="2" charset="-122"/>
              </a:rPr>
              <a:t>(c) </a:t>
            </a:r>
            <a:r>
              <a:rPr lang="zh-CN" altLang="zh-CN" sz="1600">
                <a:solidFill>
                  <a:srgbClr val="A6A6A6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在焊接CMOS器件时，焊接工具应</a:t>
            </a:r>
            <a:r>
              <a:rPr lang="zh-CN" altLang="zh-CN" sz="16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良好接地</a:t>
            </a:r>
            <a:r>
              <a:rPr lang="zh-CN" altLang="zh-CN" sz="1600">
                <a:solidFill>
                  <a:srgbClr val="A6A6A6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，而且焊接时间</a:t>
            </a:r>
            <a:r>
              <a:rPr lang="zh-CN" altLang="zh-CN" sz="16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不宜过长，温度不能太高</a:t>
            </a:r>
            <a:r>
              <a:rPr lang="zh-CN" altLang="zh-CN">
                <a:solidFill>
                  <a:srgbClr val="A6A6A6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。</a:t>
            </a:r>
            <a:endParaRPr lang="en-US" altLang="zh-CN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39942" name="文本框 3"/>
          <p:cNvSpPr txBox="1"/>
          <p:nvPr/>
        </p:nvSpPr>
        <p:spPr>
          <a:xfrm>
            <a:off x="1168400" y="4264025"/>
            <a:ext cx="2674938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sz="200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(</a:t>
            </a:r>
            <a:r>
              <a:rPr lang="zh-CN" altLang="zh-CN" sz="200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en-US" altLang="zh-CN" sz="200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) </a:t>
            </a:r>
            <a:r>
              <a:rPr lang="zh-CN" altLang="zh-CN" sz="200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多余输入端的处理</a:t>
            </a:r>
            <a:endParaRPr lang="zh-CN" altLang="zh-CN" sz="200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39943" name="文本框 1"/>
          <p:cNvSpPr txBox="1"/>
          <p:nvPr/>
        </p:nvSpPr>
        <p:spPr>
          <a:xfrm>
            <a:off x="1168400" y="5354638"/>
            <a:ext cx="7554913" cy="8302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A6A6A6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zh-CN" sz="1600">
                <a:solidFill>
                  <a:srgbClr val="A6A6A6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由于输入端无法得到确定的电压，所以输出电压是无法预测的，轻则会导致电路工作不正常，重则会产生灾难性后果。</a:t>
            </a:r>
            <a:endParaRPr lang="zh-CN" altLang="en-US" sz="160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99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99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99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9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399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399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9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1" dur="80"/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2" dur="80"/>
                                        <p:tgtEl>
                                          <p:spTgt spid="399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80"/>
                                        <p:tgtEl>
                                          <p:spTgt spid="399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9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7" grpId="0"/>
      <p:bldP spid="39937" grpId="1"/>
      <p:bldP spid="39938" grpId="0"/>
      <p:bldP spid="39938" grpId="1"/>
      <p:bldP spid="39939" grpId="0"/>
      <p:bldP spid="39939" grpId="1"/>
      <p:bldP spid="39940" grpId="0"/>
      <p:bldP spid="39940" grpId="1"/>
      <p:bldP spid="39941" grpId="0"/>
      <p:bldP spid="39941" grpId="1"/>
      <p:bldP spid="39942" grpId="0"/>
      <p:bldP spid="39942" grpId="1"/>
      <p:bldP spid="39943" grpId="0"/>
      <p:bldP spid="39943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文本框 4"/>
          <p:cNvSpPr txBox="1"/>
          <p:nvPr/>
        </p:nvSpPr>
        <p:spPr>
          <a:xfrm>
            <a:off x="1181100" y="3432175"/>
            <a:ext cx="7251700" cy="1938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A6A6A6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(a) </a:t>
            </a:r>
            <a:r>
              <a:rPr lang="zh-CN" altLang="zh-CN" sz="1600">
                <a:solidFill>
                  <a:srgbClr val="A6A6A6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对于高速数字系统，</a:t>
            </a:r>
            <a:r>
              <a:rPr lang="zh-CN" altLang="zh-CN" sz="16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应避免引线过长，</a:t>
            </a:r>
            <a:r>
              <a:rPr lang="zh-CN" altLang="zh-CN" sz="1600">
                <a:solidFill>
                  <a:srgbClr val="A6A6A6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以防止信号之间的窜扰和减小信号的传输延迟时间。</a:t>
            </a:r>
            <a:endParaRPr lang="zh-CN" altLang="zh-CN" sz="1600">
              <a:solidFill>
                <a:srgbClr val="A6A6A6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A6A6A6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(b) </a:t>
            </a:r>
            <a:r>
              <a:rPr lang="zh-CN" altLang="zh-CN" sz="16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尽量降低电源和地线的阻抗，</a:t>
            </a:r>
            <a:r>
              <a:rPr lang="zh-CN" altLang="zh-CN" sz="1600">
                <a:solidFill>
                  <a:srgbClr val="A6A6A6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以减少电源噪声的影响。</a:t>
            </a:r>
            <a:endParaRPr lang="zh-CN" altLang="zh-CN" sz="1600">
              <a:solidFill>
                <a:srgbClr val="A6A6A6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A6A6A6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(c) </a:t>
            </a:r>
            <a:r>
              <a:rPr lang="zh-CN" altLang="zh-CN" sz="1600">
                <a:solidFill>
                  <a:srgbClr val="A6A6A6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容性负载会降低CMOS集成电路的工作速度，增加动态功耗，所以设计CMOS系统时应</a:t>
            </a:r>
            <a:r>
              <a:rPr lang="zh-CN" altLang="zh-CN" sz="16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尽量减少负载的容性。</a:t>
            </a:r>
            <a:endParaRPr lang="zh-CN" altLang="zh-CN" sz="160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40962" name="文本框 3"/>
          <p:cNvSpPr txBox="1"/>
          <p:nvPr/>
        </p:nvSpPr>
        <p:spPr>
          <a:xfrm>
            <a:off x="795338" y="592138"/>
            <a:ext cx="7331075" cy="8302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rgbClr val="A6A6A6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zh-CN" sz="1600">
                <a:solidFill>
                  <a:srgbClr val="A6A6A6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因此，对于CMOS门电路，</a:t>
            </a:r>
            <a:r>
              <a:rPr lang="zh-CN" altLang="zh-CN" sz="160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输入端不允许悬空！</a:t>
            </a:r>
            <a:r>
              <a:rPr lang="zh-CN" altLang="zh-CN" sz="1600">
                <a:solidFill>
                  <a:srgbClr val="A6A6A6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多余的输入端应该根据逻辑需要接地或者接电源，或者与其它输入端并联使用。</a:t>
            </a:r>
            <a:endParaRPr lang="zh-CN" altLang="en-US" sz="160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40963" name="图片 16386"/>
          <p:cNvPicPr>
            <a:picLocks noChangeAspect="1"/>
          </p:cNvPicPr>
          <p:nvPr/>
        </p:nvPicPr>
        <p:blipFill>
          <a:blip r:embed="rId1"/>
          <a:srcRect r="47057" b="53644"/>
          <a:stretch>
            <a:fillRect/>
          </a:stretch>
        </p:blipFill>
        <p:spPr>
          <a:xfrm>
            <a:off x="2217738" y="1422400"/>
            <a:ext cx="3306762" cy="6746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64" name="文本框 4"/>
          <p:cNvSpPr txBox="1"/>
          <p:nvPr/>
        </p:nvSpPr>
        <p:spPr>
          <a:xfrm>
            <a:off x="927100" y="3114675"/>
            <a:ext cx="4973638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sz="200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(</a:t>
            </a:r>
            <a:r>
              <a:rPr lang="zh-CN" altLang="zh-CN" sz="200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3</a:t>
            </a:r>
            <a:r>
              <a:rPr lang="en-US" altLang="zh-CN" sz="200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) </a:t>
            </a:r>
            <a:r>
              <a:rPr lang="zh-CN" altLang="zh-CN" sz="200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注意布局布线工艺，增强抗干扰能力。</a:t>
            </a:r>
            <a:endParaRPr lang="zh-CN" altLang="zh-CN" sz="200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40965" name="文本框 5"/>
          <p:cNvSpPr txBox="1"/>
          <p:nvPr/>
        </p:nvSpPr>
        <p:spPr>
          <a:xfrm>
            <a:off x="1060450" y="5435600"/>
            <a:ext cx="3435350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sz="200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(4) CMOS</a:t>
            </a:r>
            <a:r>
              <a:rPr lang="zh-CN" altLang="en-US" sz="200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电路输入端的防护</a:t>
            </a:r>
            <a:endParaRPr lang="zh-CN" altLang="en-US" sz="200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0966" name="文本框 9"/>
          <p:cNvSpPr txBox="1"/>
          <p:nvPr/>
        </p:nvSpPr>
        <p:spPr>
          <a:xfrm>
            <a:off x="1346200" y="5834063"/>
            <a:ext cx="2970213" cy="3381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160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(a) </a:t>
            </a:r>
            <a:r>
              <a:rPr lang="zh-CN" altLang="en-US" sz="160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输入端接大电容时的防护</a:t>
            </a:r>
            <a:endParaRPr lang="zh-CN" altLang="en-US" sz="1600">
              <a:solidFill>
                <a:srgbClr val="7F7F7F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40967" name="文本框 9"/>
          <p:cNvSpPr txBox="1"/>
          <p:nvPr/>
        </p:nvSpPr>
        <p:spPr>
          <a:xfrm>
            <a:off x="5441950" y="5834063"/>
            <a:ext cx="2832100" cy="3381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160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(b) </a:t>
            </a:r>
            <a:r>
              <a:rPr lang="zh-CN" altLang="en-US" sz="1600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输入端接长线时的防护</a:t>
            </a:r>
            <a:endParaRPr lang="zh-CN" altLang="en-US" sz="1600">
              <a:solidFill>
                <a:srgbClr val="7F7F7F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46238" y="2189163"/>
            <a:ext cx="226218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Y=(AB)'=(AA)'=A'</a:t>
            </a:r>
            <a:endParaRPr lang="en-US" altLang="zh-CN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46238" y="2557463"/>
            <a:ext cx="253523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Y=(AB)'=(A</a:t>
            </a:r>
            <a:r>
              <a:rPr lang="en-US" altLang="zh-CN" dirty="0">
                <a:sym typeface="+mn-ea"/>
              </a:rPr>
              <a:t>·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1)'=A'</a:t>
            </a:r>
            <a:endParaRPr lang="en-US" altLang="zh-CN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18000" y="2189163"/>
            <a:ext cx="275590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Y=(A+B)'=(A+A)'=A'</a:t>
            </a:r>
            <a:endParaRPr lang="en-US" altLang="zh-CN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18000" y="2557463"/>
            <a:ext cx="275590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Y=(A+B)'=(A+0)'=A'</a:t>
            </a:r>
            <a:endParaRPr lang="en-US" altLang="zh-CN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09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09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5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6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2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3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9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0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6" dur="80"/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7" dur="80"/>
                                        <p:tgtEl>
                                          <p:spTgt spid="409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80"/>
                                        <p:tgtEl>
                                          <p:spTgt spid="409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0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8" dur="80"/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9" dur="80"/>
                                        <p:tgtEl>
                                          <p:spTgt spid="409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80"/>
                                        <p:tgtEl>
                                          <p:spTgt spid="409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5" dur="80"/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6" dur="80"/>
                                        <p:tgtEl>
                                          <p:spTgt spid="409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80"/>
                                        <p:tgtEl>
                                          <p:spTgt spid="409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2" dur="80"/>
                                        <p:tgtEl>
                                          <p:spTgt spid="409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3" dur="80"/>
                                        <p:tgtEl>
                                          <p:spTgt spid="409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80"/>
                                        <p:tgtEl>
                                          <p:spTgt spid="409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1" grpId="0"/>
      <p:bldP spid="40961" grpId="1"/>
      <p:bldP spid="40962" grpId="0"/>
      <p:bldP spid="40962" grpId="1"/>
      <p:bldP spid="40964" grpId="0"/>
      <p:bldP spid="40964" grpId="1"/>
      <p:bldP spid="40965" grpId="0"/>
      <p:bldP spid="40965" grpId="1"/>
      <p:bldP spid="40966" grpId="0"/>
      <p:bldP spid="40966" grpId="1"/>
      <p:bldP spid="40967" grpId="0"/>
      <p:bldP spid="40967" grpId="1"/>
      <p:bldP spid="2" grpId="0"/>
      <p:bldP spid="2" grpId="1"/>
      <p:bldP spid="3" grpId="0"/>
      <p:bldP spid="3" grpId="1"/>
      <p:bldP spid="4" grpId="0"/>
      <p:bldP spid="4" grpId="1"/>
      <p:bldP spid="5" grpId="0"/>
      <p:bldP spid="5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图片 43009"/>
          <p:cNvPicPr>
            <a:picLocks noChangeAspect="1"/>
          </p:cNvPicPr>
          <p:nvPr/>
        </p:nvPicPr>
        <p:blipFill>
          <a:blip r:embed="rId1"/>
          <a:srcRect b="13322"/>
          <a:stretch>
            <a:fillRect/>
          </a:stretch>
        </p:blipFill>
        <p:spPr>
          <a:xfrm>
            <a:off x="792163" y="927100"/>
            <a:ext cx="7561262" cy="28178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986" name="矩形 11270"/>
          <p:cNvSpPr/>
          <p:nvPr/>
        </p:nvSpPr>
        <p:spPr>
          <a:xfrm>
            <a:off x="1323975" y="1704975"/>
            <a:ext cx="500063" cy="688975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41987" name="矩形 11270"/>
          <p:cNvSpPr/>
          <p:nvPr/>
        </p:nvSpPr>
        <p:spPr>
          <a:xfrm>
            <a:off x="6588125" y="1973263"/>
            <a:ext cx="828675" cy="869950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41988" name="文本框 9"/>
          <p:cNvSpPr txBox="1"/>
          <p:nvPr/>
        </p:nvSpPr>
        <p:spPr>
          <a:xfrm>
            <a:off x="1571625" y="3902075"/>
            <a:ext cx="2832100" cy="336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输入端接大电容时的防护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1989" name="文本框 9"/>
          <p:cNvSpPr txBox="1"/>
          <p:nvPr/>
        </p:nvSpPr>
        <p:spPr>
          <a:xfrm>
            <a:off x="5281613" y="3902075"/>
            <a:ext cx="2495550" cy="336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输入端接长线时的防护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1990" name="文本框 1"/>
          <p:cNvSpPr txBox="1"/>
          <p:nvPr/>
        </p:nvSpPr>
        <p:spPr>
          <a:xfrm>
            <a:off x="5026025" y="927100"/>
            <a:ext cx="11017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noProof="1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电感效应</a:t>
            </a:r>
            <a:endParaRPr lang="zh-CN" altLang="en-US" noProof="1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cxnSp>
        <p:nvCxnSpPr>
          <p:cNvPr id="3" name="直接箭头连接符 2"/>
          <p:cNvCxnSpPr>
            <a:stCxn id="41990" idx="2"/>
          </p:cNvCxnSpPr>
          <p:nvPr/>
        </p:nvCxnSpPr>
        <p:spPr>
          <a:xfrm>
            <a:off x="5576888" y="1295400"/>
            <a:ext cx="290513" cy="1270000"/>
          </a:xfrm>
          <a:prstGeom prst="straightConnector1">
            <a:avLst/>
          </a:prstGeom>
          <a:ln>
            <a:solidFill>
              <a:srgbClr val="0070C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992" name="文本框 3"/>
          <p:cNvSpPr txBox="1"/>
          <p:nvPr/>
        </p:nvSpPr>
        <p:spPr>
          <a:xfrm>
            <a:off x="7835900" y="3590925"/>
            <a:ext cx="110331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电容效应</a:t>
            </a:r>
            <a:endParaRPr lang="zh-CN" altLang="en-US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cxnSp>
        <p:nvCxnSpPr>
          <p:cNvPr id="5" name="直接箭头连接符 4"/>
          <p:cNvCxnSpPr>
            <a:stCxn id="41990" idx="2"/>
          </p:cNvCxnSpPr>
          <p:nvPr/>
        </p:nvCxnSpPr>
        <p:spPr>
          <a:xfrm flipH="1" flipV="1">
            <a:off x="6445250" y="3284538"/>
            <a:ext cx="1282700" cy="296863"/>
          </a:xfrm>
          <a:prstGeom prst="straightConnector1">
            <a:avLst/>
          </a:prstGeom>
          <a:ln>
            <a:solidFill>
              <a:srgbClr val="0070C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994" name="文本框 5"/>
          <p:cNvSpPr txBox="1"/>
          <p:nvPr/>
        </p:nvSpPr>
        <p:spPr>
          <a:xfrm>
            <a:off x="792163" y="692785"/>
            <a:ext cx="11033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过流保护</a:t>
            </a:r>
            <a:endParaRPr lang="zh-CN" altLang="en-US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1115695" y="1124585"/>
            <a:ext cx="216535" cy="720090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996" name="文本框 7"/>
          <p:cNvSpPr txBox="1"/>
          <p:nvPr/>
        </p:nvSpPr>
        <p:spPr>
          <a:xfrm>
            <a:off x="7639050" y="612775"/>
            <a:ext cx="110331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过压保护</a:t>
            </a:r>
            <a:endParaRPr lang="zh-CN" altLang="en-US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cxnSp>
        <p:nvCxnSpPr>
          <p:cNvPr id="9" name="直接箭头连接符 8"/>
          <p:cNvCxnSpPr>
            <a:stCxn id="41996" idx="2"/>
          </p:cNvCxnSpPr>
          <p:nvPr/>
        </p:nvCxnSpPr>
        <p:spPr>
          <a:xfrm flipH="1">
            <a:off x="6875463" y="981075"/>
            <a:ext cx="1316038" cy="1150938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998" name="文本框 3"/>
          <p:cNvSpPr txBox="1"/>
          <p:nvPr/>
        </p:nvSpPr>
        <p:spPr>
          <a:xfrm>
            <a:off x="968058" y="4580573"/>
            <a:ext cx="3435350" cy="39846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(4) CMOS</a:t>
            </a:r>
            <a:r>
              <a:rPr lang="zh-CN" altLang="en-US" sz="2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反相器的输出特性</a:t>
            </a:r>
            <a:endParaRPr lang="zh-CN" altLang="en-US" sz="2000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41999" name="文本框 4"/>
          <p:cNvSpPr txBox="1"/>
          <p:nvPr/>
        </p:nvSpPr>
        <p:spPr>
          <a:xfrm>
            <a:off x="1052513" y="5056188"/>
            <a:ext cx="667543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/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描述门电路的输出电压与输出电流之间的关系，即 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O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=f(I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O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)</a:t>
            </a:r>
            <a:endParaRPr lang="en-US" altLang="zh-CN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66875" y="5627688"/>
            <a:ext cx="2135188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(a) 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高电平输出特性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48200" y="5627688"/>
            <a:ext cx="2147888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(b) 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低电平输出特性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3" dur="80"/>
                                        <p:tgtEl>
                                          <p:spTgt spid="419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4" dur="80"/>
                                        <p:tgtEl>
                                          <p:spTgt spid="419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80"/>
                                        <p:tgtEl>
                                          <p:spTgt spid="419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99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3" dur="80"/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4" dur="80"/>
                                        <p:tgtEl>
                                          <p:spTgt spid="419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80"/>
                                        <p:tgtEl>
                                          <p:spTgt spid="419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0" dur="80"/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1" dur="80"/>
                                        <p:tgtEl>
                                          <p:spTgt spid="419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80"/>
                                        <p:tgtEl>
                                          <p:spTgt spid="419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99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0" dur="80"/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1" dur="80"/>
                                        <p:tgtEl>
                                          <p:spTgt spid="419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80"/>
                                        <p:tgtEl>
                                          <p:spTgt spid="419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99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4" dur="80"/>
                                        <p:tgtEl>
                                          <p:spTgt spid="419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5" dur="80"/>
                                        <p:tgtEl>
                                          <p:spTgt spid="419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80"/>
                                        <p:tgtEl>
                                          <p:spTgt spid="419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99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4" dur="80"/>
                                        <p:tgtEl>
                                          <p:spTgt spid="4199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5" dur="80"/>
                                        <p:tgtEl>
                                          <p:spTgt spid="419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80"/>
                                        <p:tgtEl>
                                          <p:spTgt spid="419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1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86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93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94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6" grpId="0" animBg="1"/>
      <p:bldP spid="41986" grpId="1" animBg="1"/>
      <p:bldP spid="41987" grpId="0" animBg="1"/>
      <p:bldP spid="41987" grpId="1" animBg="1"/>
      <p:bldP spid="41988" grpId="0"/>
      <p:bldP spid="41988" grpId="1"/>
      <p:bldP spid="41989" grpId="0"/>
      <p:bldP spid="41989" grpId="1"/>
      <p:bldP spid="41990" grpId="0"/>
      <p:bldP spid="41990" grpId="1"/>
      <p:bldP spid="41992" grpId="0"/>
      <p:bldP spid="41992" grpId="1"/>
      <p:bldP spid="41994" grpId="0"/>
      <p:bldP spid="41994" grpId="1"/>
      <p:bldP spid="41996" grpId="0"/>
      <p:bldP spid="41996" grpId="1"/>
      <p:bldP spid="41998" grpId="0"/>
      <p:bldP spid="41998" grpId="1"/>
      <p:bldP spid="41999" grpId="0"/>
      <p:bldP spid="41999" grpId="1"/>
      <p:bldP spid="2" grpId="0"/>
      <p:bldP spid="2" grpId="1"/>
      <p:bldP spid="4" grpId="0"/>
      <p:bldP spid="4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文本框 5"/>
          <p:cNvSpPr txBox="1"/>
          <p:nvPr/>
        </p:nvSpPr>
        <p:spPr>
          <a:xfrm>
            <a:off x="685800" y="631825"/>
            <a:ext cx="208597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◆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高电平输出特性</a:t>
            </a:r>
            <a:endParaRPr lang="zh-CN" altLang="en-US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10" name="文本框 6"/>
          <p:cNvSpPr txBox="1"/>
          <p:nvPr/>
        </p:nvSpPr>
        <p:spPr>
          <a:xfrm>
            <a:off x="862013" y="1082675"/>
            <a:ext cx="76581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/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描述门电路输出高电平时输出电压与输出电流之间的关系，即 </a:t>
            </a:r>
            <a:r>
              <a:rPr lang="en-US" altLang="zh-CN" i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OH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=f(</a:t>
            </a:r>
            <a:r>
              <a:rPr lang="en-US" altLang="zh-CN" i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I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OH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)</a:t>
            </a:r>
            <a:endParaRPr lang="en-US" altLang="zh-CN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43011" name="对象 -2147482470"/>
          <p:cNvGraphicFramePr/>
          <p:nvPr/>
        </p:nvGraphicFramePr>
        <p:xfrm>
          <a:off x="995363" y="1811338"/>
          <a:ext cx="1974850" cy="2341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9" name="" r:id="rId1" imgW="1330960" imgH="1403985" progId="Visio.Drawing.11">
                  <p:embed/>
                </p:oleObj>
              </mc:Choice>
              <mc:Fallback>
                <p:oleObj name="" r:id="rId1" imgW="1330960" imgH="1403985" progId="Visio.Drawing.11">
                  <p:embed/>
                  <p:pic>
                    <p:nvPicPr>
                      <p:cNvPr id="0" name="图片 309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95363" y="1811338"/>
                        <a:ext cx="1974850" cy="23415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2" name="对象 -2147482469"/>
          <p:cNvGraphicFramePr/>
          <p:nvPr/>
        </p:nvGraphicFramePr>
        <p:xfrm>
          <a:off x="2970213" y="1719263"/>
          <a:ext cx="2909887" cy="260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0" name="" r:id="rId3" imgW="1403985" imgH="1403985" progId="Visio.Drawing.11">
                  <p:embed/>
                </p:oleObj>
              </mc:Choice>
              <mc:Fallback>
                <p:oleObj name="" r:id="rId3" imgW="1403985" imgH="1403985" progId="Visio.Drawing.11">
                  <p:embed/>
                  <p:pic>
                    <p:nvPicPr>
                      <p:cNvPr id="0" name="图片 309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70213" y="1719263"/>
                        <a:ext cx="2909887" cy="2606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3" name="文本框 99"/>
          <p:cNvSpPr txBox="1"/>
          <p:nvPr/>
        </p:nvSpPr>
        <p:spPr>
          <a:xfrm>
            <a:off x="1241425" y="4257675"/>
            <a:ext cx="2020888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zh-CN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高电平输出电路</a:t>
            </a:r>
            <a:endParaRPr lang="zh-CN" altLang="zh-CN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3014" name="文本框 8"/>
          <p:cNvSpPr txBox="1"/>
          <p:nvPr/>
        </p:nvSpPr>
        <p:spPr>
          <a:xfrm>
            <a:off x="4005263" y="4257675"/>
            <a:ext cx="11334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zh-CN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等效电路</a:t>
            </a:r>
            <a:endParaRPr lang="zh-CN" altLang="zh-CN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3015" name="图片 1657" descr="3-3-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5213" y="1903413"/>
            <a:ext cx="2239962" cy="20335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016" name="文本框 9"/>
          <p:cNvSpPr txBox="1"/>
          <p:nvPr/>
        </p:nvSpPr>
        <p:spPr>
          <a:xfrm>
            <a:off x="6399213" y="4257675"/>
            <a:ext cx="1839912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高电平输出特性</a:t>
            </a:r>
            <a:endParaRPr lang="zh-CN" altLang="en-US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3017" name="文本框 10"/>
          <p:cNvSpPr txBox="1"/>
          <p:nvPr/>
        </p:nvSpPr>
        <p:spPr>
          <a:xfrm>
            <a:off x="3278188" y="5413375"/>
            <a:ext cx="2827337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拉电流负载</a:t>
            </a:r>
            <a:endParaRPr lang="zh-CN" altLang="zh-CN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r>
              <a:rPr lang="zh-CN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Source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-</a:t>
            </a:r>
            <a:r>
              <a:rPr lang="zh-CN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Current Load</a:t>
            </a:r>
            <a:endParaRPr lang="zh-CN" altLang="zh-CN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H="1" flipV="1">
            <a:off x="2771775" y="3716338"/>
            <a:ext cx="1008063" cy="1655763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019" name="文本框 13"/>
          <p:cNvSpPr txBox="1"/>
          <p:nvPr/>
        </p:nvSpPr>
        <p:spPr>
          <a:xfrm>
            <a:off x="5151438" y="4964113"/>
            <a:ext cx="18129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zh-CN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规定流入为正！</a:t>
            </a:r>
            <a:endParaRPr lang="zh-CN" altLang="zh-CN">
              <a:solidFill>
                <a:srgbClr val="FF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cxnSp>
        <p:nvCxnSpPr>
          <p:cNvPr id="15" name="直接箭头连接符 14"/>
          <p:cNvCxnSpPr>
            <a:stCxn id="43019" idx="0"/>
          </p:cNvCxnSpPr>
          <p:nvPr/>
        </p:nvCxnSpPr>
        <p:spPr>
          <a:xfrm flipV="1">
            <a:off x="6057900" y="3789363"/>
            <a:ext cx="458788" cy="1174750"/>
          </a:xfrm>
          <a:prstGeom prst="straightConnector1">
            <a:avLst/>
          </a:prstGeom>
          <a:ln>
            <a:solidFill>
              <a:srgbClr val="0070C0"/>
            </a:solidFill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021" name="矩形 11270"/>
          <p:cNvSpPr/>
          <p:nvPr/>
        </p:nvSpPr>
        <p:spPr>
          <a:xfrm>
            <a:off x="6248400" y="1974850"/>
            <a:ext cx="1549400" cy="820738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43022" name="矩形 11270"/>
          <p:cNvSpPr/>
          <p:nvPr/>
        </p:nvSpPr>
        <p:spPr>
          <a:xfrm>
            <a:off x="3924300" y="2189163"/>
            <a:ext cx="787400" cy="1111250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2" name="矩形 11270"/>
          <p:cNvSpPr/>
          <p:nvPr/>
        </p:nvSpPr>
        <p:spPr>
          <a:xfrm>
            <a:off x="2555875" y="3348038"/>
            <a:ext cx="152400" cy="407987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300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30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30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3" dur="80"/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4" dur="80"/>
                                        <p:tgtEl>
                                          <p:spTgt spid="430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80"/>
                                        <p:tgtEl>
                                          <p:spTgt spid="430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4" dur="80"/>
                                        <p:tgtEl>
                                          <p:spTgt spid="430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5" dur="80"/>
                                        <p:tgtEl>
                                          <p:spTgt spid="430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80"/>
                                        <p:tgtEl>
                                          <p:spTgt spid="430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8" dur="80"/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9" dur="80"/>
                                        <p:tgtEl>
                                          <p:spTgt spid="430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80"/>
                                        <p:tgtEl>
                                          <p:spTgt spid="430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43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3" dur="80"/>
                                        <p:tgtEl>
                                          <p:spTgt spid="430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4" dur="80"/>
                                        <p:tgtEl>
                                          <p:spTgt spid="430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80"/>
                                        <p:tgtEl>
                                          <p:spTgt spid="430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0" dur="80"/>
                                        <p:tgtEl>
                                          <p:spTgt spid="430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1" dur="80"/>
                                        <p:tgtEl>
                                          <p:spTgt spid="430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80"/>
                                        <p:tgtEl>
                                          <p:spTgt spid="430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19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09" grpId="0"/>
      <p:bldP spid="43009" grpId="1"/>
      <p:bldP spid="43010" grpId="0"/>
      <p:bldP spid="43010" grpId="1"/>
      <p:bldP spid="43013" grpId="0"/>
      <p:bldP spid="43013" grpId="1"/>
      <p:bldP spid="43014" grpId="0"/>
      <p:bldP spid="43014" grpId="1"/>
      <p:bldP spid="43016" grpId="0"/>
      <p:bldP spid="43016" grpId="1"/>
      <p:bldP spid="43017" grpId="0"/>
      <p:bldP spid="43017" grpId="1"/>
      <p:bldP spid="43019" grpId="0"/>
      <p:bldP spid="43019" grpId="1"/>
      <p:bldP spid="43021" grpId="0" animBg="1"/>
      <p:bldP spid="43021" grpId="1" animBg="1"/>
      <p:bldP spid="43022" grpId="0" animBg="1"/>
      <p:bldP spid="43022" grpId="1" animBg="1"/>
      <p:bldP spid="2" grpId="0" bldLvl="0" animBg="1"/>
      <p:bldP spid="2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文本框 5"/>
          <p:cNvSpPr txBox="1"/>
          <p:nvPr/>
        </p:nvSpPr>
        <p:spPr>
          <a:xfrm>
            <a:off x="682625" y="658813"/>
            <a:ext cx="208597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◆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低电平输出特性</a:t>
            </a:r>
            <a:endParaRPr lang="zh-CN" altLang="en-US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4034" name="文本框 6"/>
          <p:cNvSpPr txBox="1"/>
          <p:nvPr/>
        </p:nvSpPr>
        <p:spPr>
          <a:xfrm>
            <a:off x="776288" y="1095375"/>
            <a:ext cx="75930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/>
            <a:r>
              <a:rPr lang="zh-CN" altLang="en-US" dirty="0">
                <a:solidFill>
                  <a:srgbClr val="0D0D0D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描述门电路输出低电平时输出电压与输出电流之间的关系，即 </a:t>
            </a:r>
            <a:r>
              <a:rPr lang="en-US" altLang="zh-CN" i="1" dirty="0">
                <a:solidFill>
                  <a:srgbClr val="0D0D0D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V</a:t>
            </a:r>
            <a:r>
              <a:rPr lang="en-US" altLang="zh-CN" baseline="-25000" dirty="0">
                <a:solidFill>
                  <a:srgbClr val="0D0D0D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OL</a:t>
            </a:r>
            <a:r>
              <a:rPr lang="en-US" altLang="zh-CN" dirty="0">
                <a:solidFill>
                  <a:srgbClr val="0D0D0D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=f(</a:t>
            </a:r>
            <a:r>
              <a:rPr lang="en-US" altLang="zh-CN" i="1" dirty="0">
                <a:solidFill>
                  <a:srgbClr val="0D0D0D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I</a:t>
            </a:r>
            <a:r>
              <a:rPr lang="en-US" altLang="zh-CN" baseline="-25000" dirty="0">
                <a:solidFill>
                  <a:srgbClr val="0D0D0D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OL</a:t>
            </a:r>
            <a:r>
              <a:rPr lang="en-US" altLang="zh-CN" dirty="0">
                <a:solidFill>
                  <a:srgbClr val="0D0D0D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)</a:t>
            </a:r>
            <a:endParaRPr lang="en-US" altLang="zh-CN" dirty="0">
              <a:solidFill>
                <a:srgbClr val="0D0D0D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44035" name="对象 -2147482465"/>
          <p:cNvGraphicFramePr/>
          <p:nvPr/>
        </p:nvGraphicFramePr>
        <p:xfrm>
          <a:off x="868363" y="1636713"/>
          <a:ext cx="2327275" cy="2716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3" name="" r:id="rId1" imgW="1058545" imgH="1034415" progId="Visio.Drawing.11">
                  <p:embed/>
                </p:oleObj>
              </mc:Choice>
              <mc:Fallback>
                <p:oleObj name="" r:id="rId1" imgW="1058545" imgH="1034415" progId="Visio.Drawing.11">
                  <p:embed/>
                  <p:pic>
                    <p:nvPicPr>
                      <p:cNvPr id="0" name="图片 310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68363" y="1636713"/>
                        <a:ext cx="2327275" cy="27162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6" name="对象 -2147482464"/>
          <p:cNvGraphicFramePr/>
          <p:nvPr/>
        </p:nvGraphicFramePr>
        <p:xfrm>
          <a:off x="3394075" y="1736725"/>
          <a:ext cx="2324100" cy="2516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4" name="" r:id="rId3" imgW="1130935" imgH="1089025" progId="Visio.Drawing.11">
                  <p:embed/>
                </p:oleObj>
              </mc:Choice>
              <mc:Fallback>
                <p:oleObj name="" r:id="rId3" imgW="1130935" imgH="1089025" progId="Visio.Drawing.11">
                  <p:embed/>
                  <p:pic>
                    <p:nvPicPr>
                      <p:cNvPr id="0" name="图片 310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94075" y="1736725"/>
                        <a:ext cx="2324100" cy="25161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4037" name="图片 1658" descr="3-3-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5338" y="1860550"/>
            <a:ext cx="2998787" cy="2181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038" name="文本框 99"/>
          <p:cNvSpPr txBox="1"/>
          <p:nvPr/>
        </p:nvSpPr>
        <p:spPr>
          <a:xfrm>
            <a:off x="1198563" y="4462463"/>
            <a:ext cx="19970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zh-CN">
                <a:solidFill>
                  <a:srgbClr val="0D0D0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低电平输出电路</a:t>
            </a:r>
            <a:endParaRPr lang="zh-CN" altLang="zh-CN">
              <a:solidFill>
                <a:srgbClr val="0D0D0D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4039" name="文本框 8"/>
          <p:cNvSpPr txBox="1"/>
          <p:nvPr/>
        </p:nvSpPr>
        <p:spPr>
          <a:xfrm>
            <a:off x="4108450" y="4462463"/>
            <a:ext cx="1131888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zh-CN">
                <a:solidFill>
                  <a:srgbClr val="0D0D0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等效电路</a:t>
            </a:r>
            <a:endParaRPr lang="zh-CN" altLang="zh-CN">
              <a:solidFill>
                <a:srgbClr val="0D0D0D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4040" name="文本框 9"/>
          <p:cNvSpPr txBox="1"/>
          <p:nvPr/>
        </p:nvSpPr>
        <p:spPr>
          <a:xfrm>
            <a:off x="6454775" y="4462463"/>
            <a:ext cx="183991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>
                <a:solidFill>
                  <a:srgbClr val="0D0D0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低电平输出特性</a:t>
            </a:r>
            <a:endParaRPr lang="zh-CN" altLang="en-US">
              <a:solidFill>
                <a:srgbClr val="0D0D0D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4041" name="文本框 10"/>
          <p:cNvSpPr txBox="1"/>
          <p:nvPr/>
        </p:nvSpPr>
        <p:spPr>
          <a:xfrm>
            <a:off x="2616200" y="5262563"/>
            <a:ext cx="2827338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灌电流负载</a:t>
            </a:r>
            <a:endParaRPr lang="zh-CN" altLang="zh-CN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r>
              <a:rPr lang="zh-CN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S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ink-</a:t>
            </a:r>
            <a:r>
              <a:rPr lang="zh-CN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Current Load</a:t>
            </a:r>
            <a:endParaRPr lang="zh-CN" altLang="zh-CN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H="1" flipV="1">
            <a:off x="2771775" y="2565400"/>
            <a:ext cx="820738" cy="2697163"/>
          </a:xfrm>
          <a:prstGeom prst="straightConnector1">
            <a:avLst/>
          </a:prstGeom>
          <a:ln>
            <a:solidFill>
              <a:srgbClr val="FF33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043" name="文本框 13"/>
          <p:cNvSpPr txBox="1"/>
          <p:nvPr/>
        </p:nvSpPr>
        <p:spPr>
          <a:xfrm>
            <a:off x="5443538" y="5400675"/>
            <a:ext cx="18129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zh-CN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规定流入为正！</a:t>
            </a:r>
            <a:endParaRPr lang="zh-CN" altLang="zh-CN">
              <a:solidFill>
                <a:srgbClr val="FF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5848350" y="3789363"/>
            <a:ext cx="884238" cy="1560513"/>
          </a:xfrm>
          <a:prstGeom prst="straightConnector1">
            <a:avLst/>
          </a:prstGeom>
          <a:ln>
            <a:solidFill>
              <a:srgbClr val="0070C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045" name="矩形 11270"/>
          <p:cNvSpPr/>
          <p:nvPr/>
        </p:nvSpPr>
        <p:spPr>
          <a:xfrm>
            <a:off x="6372225" y="3117850"/>
            <a:ext cx="2078038" cy="590550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44046" name="矩形 11270"/>
          <p:cNvSpPr/>
          <p:nvPr/>
        </p:nvSpPr>
        <p:spPr>
          <a:xfrm>
            <a:off x="3992563" y="2922588"/>
            <a:ext cx="538162" cy="979487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2" name="矩形 11270"/>
          <p:cNvSpPr/>
          <p:nvPr/>
        </p:nvSpPr>
        <p:spPr>
          <a:xfrm>
            <a:off x="2559050" y="2132013"/>
            <a:ext cx="209550" cy="466725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40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40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40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4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3" dur="80"/>
                                        <p:tgtEl>
                                          <p:spTgt spid="440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4" dur="80"/>
                                        <p:tgtEl>
                                          <p:spTgt spid="440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80"/>
                                        <p:tgtEl>
                                          <p:spTgt spid="440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5" dur="80"/>
                                        <p:tgtEl>
                                          <p:spTgt spid="440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6" dur="80"/>
                                        <p:tgtEl>
                                          <p:spTgt spid="440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80"/>
                                        <p:tgtEl>
                                          <p:spTgt spid="440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919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4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9" dur="80"/>
                                        <p:tgtEl>
                                          <p:spTgt spid="440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0" dur="80"/>
                                        <p:tgtEl>
                                          <p:spTgt spid="440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80"/>
                                        <p:tgtEl>
                                          <p:spTgt spid="440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4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4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5" dur="80"/>
                                        <p:tgtEl>
                                          <p:spTgt spid="440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6" dur="80"/>
                                        <p:tgtEl>
                                          <p:spTgt spid="440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80"/>
                                        <p:tgtEl>
                                          <p:spTgt spid="440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2" dur="80"/>
                                        <p:tgtEl>
                                          <p:spTgt spid="440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3" dur="80"/>
                                        <p:tgtEl>
                                          <p:spTgt spid="440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80"/>
                                        <p:tgtEl>
                                          <p:spTgt spid="440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19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3" grpId="0"/>
      <p:bldP spid="44033" grpId="1"/>
      <p:bldP spid="44034" grpId="0"/>
      <p:bldP spid="44034" grpId="1"/>
      <p:bldP spid="44038" grpId="0"/>
      <p:bldP spid="44038" grpId="1"/>
      <p:bldP spid="44039" grpId="0"/>
      <p:bldP spid="44039" grpId="1"/>
      <p:bldP spid="44040" grpId="0"/>
      <p:bldP spid="44040" grpId="1"/>
      <p:bldP spid="44041" grpId="0"/>
      <p:bldP spid="44041" grpId="1"/>
      <p:bldP spid="44043" grpId="0"/>
      <p:bldP spid="44043" grpId="1"/>
      <p:bldP spid="44045" grpId="0" animBg="1"/>
      <p:bldP spid="44045" grpId="1" animBg="1"/>
      <p:bldP spid="44046" grpId="0" bldLvl="0" animBg="1"/>
      <p:bldP spid="44046" grpId="1" animBg="1"/>
      <p:bldP spid="2" grpId="0" bldLvl="0" animBg="1"/>
      <p:bldP spid="2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矩形 24580"/>
          <p:cNvSpPr/>
          <p:nvPr/>
        </p:nvSpPr>
        <p:spPr>
          <a:xfrm>
            <a:off x="755333" y="620713"/>
            <a:ext cx="2638425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(5) </a:t>
            </a:r>
            <a:r>
              <a:rPr lang="zh-CN" altLang="en-US" sz="2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输入端噪声容限 </a:t>
            </a:r>
            <a:r>
              <a:rPr lang="zh-CN" altLang="en-US" sz="2000" dirty="0"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endParaRPr lang="zh-CN" altLang="en-US" sz="20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45058" name="图片 2458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64150" y="2625725"/>
            <a:ext cx="3371850" cy="28527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059" name="文本框 1"/>
          <p:cNvSpPr txBox="1"/>
          <p:nvPr/>
        </p:nvSpPr>
        <p:spPr>
          <a:xfrm>
            <a:off x="684213" y="1019175"/>
            <a:ext cx="7951787" cy="1338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概念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：数字电路在正常工作时，允许在线路上叠加一定的噪声电压，只要噪声电压不超过一定的限度，就不会影响数字电路正常工作，这个限度就称为噪声容限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（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Noise Margin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）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45060" name="文本框 2"/>
          <p:cNvSpPr txBox="1"/>
          <p:nvPr/>
        </p:nvSpPr>
        <p:spPr>
          <a:xfrm>
            <a:off x="899795" y="3952875"/>
            <a:ext cx="3581400" cy="17526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i="1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V</a:t>
            </a:r>
            <a:r>
              <a:rPr lang="zh-CN" altLang="en-US" baseline="-25000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OH(min)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：输出高电平的最小值；</a:t>
            </a:r>
            <a:endParaRPr lang="zh-CN" altLang="en-US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i="1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V</a:t>
            </a:r>
            <a:r>
              <a:rPr lang="zh-CN" altLang="en-US" baseline="-25000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OL(max)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：输出低电平的最大值；</a:t>
            </a:r>
            <a:endParaRPr lang="zh-CN" altLang="en-US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i="1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V</a:t>
            </a:r>
            <a:r>
              <a:rPr lang="zh-CN" altLang="en-US" baseline="-25000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IH(min)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：输入高电平的最小值；</a:t>
            </a:r>
            <a:endParaRPr lang="zh-CN" altLang="en-US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i="1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V</a:t>
            </a:r>
            <a:r>
              <a:rPr lang="zh-CN" altLang="en-US" baseline="-25000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IL(max)</a:t>
            </a:r>
            <a:r>
              <a:rPr lang="zh-CN" altLang="en-US" baseline="-25000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：输入低电平的最大值。</a:t>
            </a:r>
            <a:endParaRPr lang="zh-CN" altLang="en-US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5061" name="文本框 3"/>
          <p:cNvSpPr txBox="1"/>
          <p:nvPr/>
        </p:nvSpPr>
        <p:spPr>
          <a:xfrm>
            <a:off x="5938838" y="5902325"/>
            <a:ext cx="2022475" cy="3381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zh-CN" sz="16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四种参数之间的关系</a:t>
            </a:r>
            <a:endParaRPr lang="zh-CN" altLang="zh-CN" sz="160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5867400" y="3349625"/>
            <a:ext cx="873125" cy="158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063" name="文本框 8"/>
          <p:cNvSpPr txBox="1"/>
          <p:nvPr/>
        </p:nvSpPr>
        <p:spPr>
          <a:xfrm>
            <a:off x="4748213" y="3109913"/>
            <a:ext cx="9144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i="1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V</a:t>
            </a:r>
            <a:r>
              <a:rPr lang="zh-CN" altLang="en-US" baseline="-25000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OH(min)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45064" name="文本框 9"/>
          <p:cNvSpPr txBox="1"/>
          <p:nvPr/>
        </p:nvSpPr>
        <p:spPr>
          <a:xfrm>
            <a:off x="5668963" y="5476875"/>
            <a:ext cx="8953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i="1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V</a:t>
            </a:r>
            <a:r>
              <a:rPr lang="zh-CN" altLang="en-US" baseline="-25000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IL(max)</a:t>
            </a:r>
            <a:r>
              <a:rPr lang="zh-CN" altLang="en-US" baseline="-25000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5956300" y="4868863"/>
            <a:ext cx="1063625" cy="3175"/>
          </a:xfrm>
          <a:prstGeom prst="line">
            <a:avLst/>
          </a:prstGeom>
          <a:ln>
            <a:solidFill>
              <a:srgbClr val="009AD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7010400" y="4879975"/>
            <a:ext cx="9525" cy="133350"/>
          </a:xfrm>
          <a:prstGeom prst="straightConnector1">
            <a:avLst/>
          </a:prstGeom>
          <a:ln>
            <a:solidFill>
              <a:srgbClr val="009AD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067" name="文本框 14"/>
          <p:cNvSpPr txBox="1"/>
          <p:nvPr/>
        </p:nvSpPr>
        <p:spPr>
          <a:xfrm>
            <a:off x="4822825" y="4645025"/>
            <a:ext cx="9318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i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V</a:t>
            </a:r>
            <a:r>
              <a:rPr lang="zh-CN" altLang="en-US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OL(max)</a:t>
            </a:r>
            <a:endParaRPr lang="zh-CN" altLang="en-US" baseline="-25000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6731000" y="3349625"/>
            <a:ext cx="1588" cy="1663700"/>
          </a:xfrm>
          <a:prstGeom prst="straightConnector1">
            <a:avLst/>
          </a:prstGeom>
          <a:ln>
            <a:solidFill>
              <a:srgbClr val="FF33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069" name="文本框 16"/>
          <p:cNvSpPr txBox="1"/>
          <p:nvPr/>
        </p:nvSpPr>
        <p:spPr>
          <a:xfrm>
            <a:off x="7688263" y="5476875"/>
            <a:ext cx="8763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i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V</a:t>
            </a:r>
            <a:r>
              <a:rPr lang="zh-CN" altLang="en-US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IH(min)</a:t>
            </a:r>
            <a:endParaRPr lang="zh-CN" altLang="en-US" baseline="-25000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cxnSp>
        <p:nvCxnSpPr>
          <p:cNvPr id="18" name="直接箭头连接符 17"/>
          <p:cNvCxnSpPr>
            <a:stCxn id="45064" idx="0"/>
          </p:cNvCxnSpPr>
          <p:nvPr/>
        </p:nvCxnSpPr>
        <p:spPr>
          <a:xfrm flipV="1">
            <a:off x="6116638" y="5013325"/>
            <a:ext cx="631825" cy="463550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45064" idx="0"/>
          </p:cNvCxnSpPr>
          <p:nvPr/>
        </p:nvCxnSpPr>
        <p:spPr>
          <a:xfrm flipH="1" flipV="1">
            <a:off x="7019925" y="5013325"/>
            <a:ext cx="738188" cy="530225"/>
          </a:xfrm>
          <a:prstGeom prst="straightConnector1">
            <a:avLst/>
          </a:prstGeom>
          <a:ln>
            <a:solidFill>
              <a:srgbClr val="0070C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072" name="文本框 1"/>
          <p:cNvSpPr txBox="1"/>
          <p:nvPr/>
        </p:nvSpPr>
        <p:spPr>
          <a:xfrm>
            <a:off x="669925" y="2460625"/>
            <a:ext cx="3860800" cy="1338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 为了能够可靠地区分高、低电平，集成电路制造商在门电路应用手册中规定了以下四个特性参数：</a:t>
            </a:r>
            <a:endParaRPr lang="zh-CN" altLang="en-US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50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50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50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5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5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5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5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4" dur="80"/>
                                        <p:tgtEl>
                                          <p:spTgt spid="450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5" dur="80"/>
                                        <p:tgtEl>
                                          <p:spTgt spid="450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80"/>
                                        <p:tgtEl>
                                          <p:spTgt spid="450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1" dur="80"/>
                                        <p:tgtEl>
                                          <p:spTgt spid="450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2" dur="80"/>
                                        <p:tgtEl>
                                          <p:spTgt spid="450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80"/>
                                        <p:tgtEl>
                                          <p:spTgt spid="450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9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9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9"/>
                            </p:stCondLst>
                            <p:childTnLst>
                              <p:par>
                                <p:cTn id="5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3" dur="80"/>
                                        <p:tgtEl>
                                          <p:spTgt spid="450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4" dur="80"/>
                                        <p:tgtEl>
                                          <p:spTgt spid="450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80"/>
                                        <p:tgtEl>
                                          <p:spTgt spid="450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61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3" dur="80"/>
                                        <p:tgtEl>
                                          <p:spTgt spid="450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4" dur="80"/>
                                        <p:tgtEl>
                                          <p:spTgt spid="450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80"/>
                                        <p:tgtEl>
                                          <p:spTgt spid="450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59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9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59"/>
                            </p:stCondLst>
                            <p:childTnLst>
                              <p:par>
                                <p:cTn id="73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5" dur="80"/>
                                        <p:tgtEl>
                                          <p:spTgt spid="450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6" dur="80"/>
                                        <p:tgtEl>
                                          <p:spTgt spid="450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80"/>
                                        <p:tgtEl>
                                          <p:spTgt spid="450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21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7" grpId="0"/>
      <p:bldP spid="45057" grpId="1"/>
      <p:bldP spid="45059" grpId="0"/>
      <p:bldP spid="45059" grpId="1"/>
      <p:bldP spid="45060" grpId="0"/>
      <p:bldP spid="45060" grpId="1"/>
      <p:bldP spid="45061" grpId="0"/>
      <p:bldP spid="45061" grpId="1"/>
      <p:bldP spid="45063" grpId="0"/>
      <p:bldP spid="45063" grpId="1"/>
      <p:bldP spid="45064" grpId="0"/>
      <p:bldP spid="45064" grpId="1"/>
      <p:bldP spid="45067" grpId="0"/>
      <p:bldP spid="45067" grpId="1"/>
      <p:bldP spid="45069" grpId="0"/>
      <p:bldP spid="45069" grpId="1"/>
      <p:bldP spid="45072" grpId="0"/>
      <p:bldP spid="45072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473393" y="1068388"/>
          <a:ext cx="8389620" cy="45027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5985"/>
                <a:gridCol w="93980"/>
                <a:gridCol w="1675765"/>
                <a:gridCol w="831215"/>
                <a:gridCol w="825500"/>
                <a:gridCol w="821055"/>
                <a:gridCol w="766445"/>
                <a:gridCol w="797560"/>
                <a:gridCol w="873760"/>
                <a:gridCol w="808355"/>
              </a:tblGrid>
              <a:tr h="295910">
                <a:tc gridSpan="10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solidFill>
                            <a:srgbClr val="0070C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工作条件 74HC:</a:t>
                      </a:r>
                      <a:r>
                        <a:rPr lang="en-US" sz="1600" b="1" i="1">
                          <a:solidFill>
                            <a:srgbClr val="0070C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V</a:t>
                      </a:r>
                      <a:r>
                        <a:rPr lang="en-US" sz="1600" b="1" baseline="-25000">
                          <a:solidFill>
                            <a:srgbClr val="0070C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DD</a:t>
                      </a:r>
                      <a:r>
                        <a:rPr lang="en-US" sz="1600" b="1">
                          <a:solidFill>
                            <a:srgbClr val="0070C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=4.5V，工作温度</a:t>
                      </a:r>
                      <a:r>
                        <a:rPr lang="en-US" sz="1600" b="1" i="1">
                          <a:solidFill>
                            <a:srgbClr val="0070C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T</a:t>
                      </a:r>
                      <a:r>
                        <a:rPr lang="en-US" sz="1600" b="1" baseline="-25000">
                          <a:solidFill>
                            <a:srgbClr val="0070C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A</a:t>
                      </a:r>
                      <a:r>
                        <a:rPr lang="en-US" sz="1600" b="1">
                          <a:solidFill>
                            <a:srgbClr val="0070C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=25℃；74LS:</a:t>
                      </a:r>
                      <a:r>
                        <a:rPr lang="en-US" sz="1600" b="1" i="1">
                          <a:solidFill>
                            <a:srgbClr val="0070C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V</a:t>
                      </a:r>
                      <a:r>
                        <a:rPr lang="en-US" sz="1600" b="1" baseline="-25000">
                          <a:solidFill>
                            <a:srgbClr val="0070C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CC</a:t>
                      </a:r>
                      <a:r>
                        <a:rPr lang="en-US" sz="1600" b="1">
                          <a:solidFill>
                            <a:srgbClr val="0070C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=5.0V，工作温度</a:t>
                      </a:r>
                      <a:r>
                        <a:rPr lang="en-US" sz="1600" b="1" i="1">
                          <a:solidFill>
                            <a:srgbClr val="0070C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T</a:t>
                      </a:r>
                      <a:r>
                        <a:rPr lang="en-US" sz="1600" b="1" baseline="-25000">
                          <a:solidFill>
                            <a:srgbClr val="0070C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A</a:t>
                      </a:r>
                      <a:r>
                        <a:rPr lang="en-US" sz="1600" b="1">
                          <a:solidFill>
                            <a:srgbClr val="0070C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=25℃</a:t>
                      </a:r>
                      <a:endParaRPr lang="en-US" altLang="en-US" sz="1600" b="1">
                        <a:solidFill>
                          <a:srgbClr val="0070C0"/>
                        </a:solidFill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299085">
                <a:tc rowSpan="2"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参数</a:t>
                      </a:r>
                      <a:endParaRPr lang="en-US" altLang="en-US" sz="1600" b="1">
                        <a:solidFill>
                          <a:srgbClr val="C00000"/>
                        </a:solidFill>
                        <a:latin typeface="Comic Sans MS" panose="030F0702030302020204" pitchFamily="2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</a:t>
                      </a:r>
                      <a:endParaRPr lang="en-US" altLang="en-US" sz="1600" b="1">
                        <a:solidFill>
                          <a:srgbClr val="C00000"/>
                        </a:solidFill>
                        <a:latin typeface="Comic Sans MS" panose="030F0702030302020204" pitchFamily="2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74HC04</a:t>
                      </a:r>
                      <a:endParaRPr lang="en-US" altLang="en-US" sz="1600" b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74LS04</a:t>
                      </a:r>
                      <a:endParaRPr lang="en-US" altLang="en-US" sz="1600" b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单位</a:t>
                      </a:r>
                      <a:endParaRPr lang="en-US" altLang="en-US" sz="1600" b="1">
                        <a:latin typeface="Comic Sans MS" panose="030F0702030302020204" pitchFamily="2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8920">
                <a:tc vMerge="1" gridSpan="2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最小值</a:t>
                      </a:r>
                      <a:endParaRPr lang="en-US" altLang="en-US" sz="1600" b="1">
                        <a:solidFill>
                          <a:srgbClr val="C00000"/>
                        </a:solidFill>
                        <a:latin typeface="Comic Sans MS" panose="030F0702030302020204" pitchFamily="2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典型值</a:t>
                      </a:r>
                      <a:endParaRPr lang="en-US" altLang="en-US" sz="1600" b="1">
                        <a:solidFill>
                          <a:srgbClr val="C00000"/>
                        </a:solidFill>
                        <a:latin typeface="Comic Sans MS" panose="030F0702030302020204" pitchFamily="2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最大值</a:t>
                      </a:r>
                      <a:endParaRPr lang="en-US" altLang="en-US" sz="1600" b="1">
                        <a:solidFill>
                          <a:srgbClr val="C00000"/>
                        </a:solidFill>
                        <a:latin typeface="Comic Sans MS" panose="030F0702030302020204" pitchFamily="2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最小值</a:t>
                      </a:r>
                      <a:endParaRPr lang="en-US" altLang="en-US" sz="1600" b="1">
                        <a:solidFill>
                          <a:srgbClr val="C00000"/>
                        </a:solidFill>
                        <a:latin typeface="Comic Sans MS" panose="030F0702030302020204" pitchFamily="2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典型值</a:t>
                      </a:r>
                      <a:endParaRPr lang="en-US" altLang="en-US" sz="1600" b="1">
                        <a:solidFill>
                          <a:srgbClr val="C00000"/>
                        </a:solidFill>
                        <a:latin typeface="Comic Sans MS" panose="030F0702030302020204" pitchFamily="2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最大值</a:t>
                      </a:r>
                      <a:endParaRPr lang="en-US" altLang="en-US" sz="1600" b="1">
                        <a:solidFill>
                          <a:srgbClr val="C00000"/>
                        </a:solidFill>
                        <a:latin typeface="Comic Sans MS" panose="030F0702030302020204" pitchFamily="2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299085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i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V</a:t>
                      </a:r>
                      <a:r>
                        <a:rPr lang="en-US" sz="1600" b="1" baseline="-2500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DD</a:t>
                      </a:r>
                      <a:r>
                        <a:rPr lang="en-US" sz="16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/</a:t>
                      </a:r>
                      <a:r>
                        <a:rPr lang="en-US" sz="1600" b="1" i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V</a:t>
                      </a:r>
                      <a:r>
                        <a:rPr lang="en-US" sz="1600" b="1" baseline="-2500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CC</a:t>
                      </a:r>
                      <a:endParaRPr lang="en-US" altLang="en-US" sz="1600" b="1" i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电源电压</a:t>
                      </a:r>
                      <a:endParaRPr lang="en-US" altLang="en-US" sz="1600" b="1">
                        <a:latin typeface="Comic Sans MS" panose="030F0702030302020204" pitchFamily="2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2</a:t>
                      </a:r>
                      <a:endParaRPr lang="en-US" altLang="en-US" sz="1600" b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</a:t>
                      </a:r>
                      <a:endParaRPr lang="en-US" altLang="en-US" sz="1600" b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6</a:t>
                      </a:r>
                      <a:endParaRPr lang="en-US" altLang="en-US" sz="1600" b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4.75</a:t>
                      </a:r>
                      <a:endParaRPr lang="en-US" altLang="en-US" sz="1600" b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5</a:t>
                      </a:r>
                      <a:endParaRPr lang="en-US" altLang="en-US" sz="1600" b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5.25</a:t>
                      </a:r>
                      <a:endParaRPr lang="en-US" altLang="en-US" sz="1600" b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V</a:t>
                      </a:r>
                      <a:endParaRPr lang="en-US" altLang="en-US" sz="1600" b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7815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i="1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V</a:t>
                      </a:r>
                      <a:r>
                        <a:rPr lang="en-US" sz="1600" b="1" baseline="-25000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IH</a:t>
                      </a:r>
                      <a:endParaRPr lang="en-US" altLang="en-US" sz="1600" b="1" i="1" baseline="-25000">
                        <a:solidFill>
                          <a:srgbClr val="C00000"/>
                        </a:solidFill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输入高电平</a:t>
                      </a:r>
                      <a:endParaRPr lang="en-US" altLang="en-US" sz="1600" b="1">
                        <a:solidFill>
                          <a:srgbClr val="C00000"/>
                        </a:solidFill>
                        <a:latin typeface="Comic Sans MS" panose="030F0702030302020204" pitchFamily="2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3.15</a:t>
                      </a:r>
                      <a:endParaRPr lang="en-US" altLang="en-US" sz="1600" b="1">
                        <a:solidFill>
                          <a:srgbClr val="C00000"/>
                        </a:solidFill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</a:t>
                      </a:r>
                      <a:endParaRPr lang="en-US" altLang="en-US" sz="1600" b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</a:t>
                      </a:r>
                      <a:endParaRPr lang="en-US" altLang="en-US" sz="1600" b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0070C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2</a:t>
                      </a:r>
                      <a:endParaRPr lang="en-US" altLang="en-US" sz="1600" b="1">
                        <a:solidFill>
                          <a:srgbClr val="0070C0"/>
                        </a:solidFill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</a:t>
                      </a:r>
                      <a:endParaRPr lang="en-US" altLang="en-US" sz="1600" b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</a:t>
                      </a:r>
                      <a:endParaRPr lang="en-US" altLang="en-US" sz="1600" b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V</a:t>
                      </a:r>
                      <a:endParaRPr lang="en-US" altLang="en-US" sz="1600" b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8450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i="1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V</a:t>
                      </a:r>
                      <a:r>
                        <a:rPr lang="en-US" sz="1600" b="1" baseline="-25000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IL</a:t>
                      </a:r>
                      <a:endParaRPr lang="en-US" altLang="en-US" sz="1600" b="1" i="1" baseline="-25000">
                        <a:solidFill>
                          <a:srgbClr val="C00000"/>
                        </a:solidFill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输入低电平</a:t>
                      </a:r>
                      <a:endParaRPr lang="en-US" altLang="en-US" sz="1600" b="1">
                        <a:solidFill>
                          <a:srgbClr val="C00000"/>
                        </a:solidFill>
                        <a:latin typeface="Comic Sans MS" panose="030F0702030302020204" pitchFamily="2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</a:t>
                      </a:r>
                      <a:endParaRPr lang="en-US" altLang="en-US" sz="1600" b="1">
                        <a:solidFill>
                          <a:srgbClr val="C00000"/>
                        </a:solidFill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</a:t>
                      </a:r>
                      <a:endParaRPr lang="en-US" altLang="en-US" sz="1600" b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1.35</a:t>
                      </a:r>
                      <a:endParaRPr lang="en-US" altLang="en-US" sz="1600" b="1">
                        <a:solidFill>
                          <a:srgbClr val="C00000"/>
                        </a:solidFill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</a:t>
                      </a:r>
                      <a:endParaRPr lang="en-US" altLang="en-US" sz="1600" b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</a:t>
                      </a:r>
                      <a:endParaRPr lang="en-US" altLang="en-US" sz="1600" b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0070C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0.8</a:t>
                      </a:r>
                      <a:endParaRPr lang="en-US" altLang="en-US" sz="1600" b="1">
                        <a:solidFill>
                          <a:srgbClr val="0070C0"/>
                        </a:solidFill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V</a:t>
                      </a:r>
                      <a:endParaRPr lang="en-US" altLang="en-US" sz="1600" b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6555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i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I</a:t>
                      </a:r>
                      <a:r>
                        <a:rPr lang="en-US" sz="1600" b="1" baseline="-2500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IH</a:t>
                      </a:r>
                      <a:endParaRPr lang="en-US" altLang="en-US" sz="1600" b="1" i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高电平输入电流</a:t>
                      </a:r>
                      <a:endParaRPr lang="en-US" altLang="en-US" sz="1600" b="1">
                        <a:latin typeface="Comic Sans MS" panose="030F0702030302020204" pitchFamily="2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</a:t>
                      </a:r>
                      <a:endParaRPr lang="en-US" altLang="en-US" sz="1600" b="1">
                        <a:solidFill>
                          <a:srgbClr val="C00000"/>
                        </a:solidFill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0.1</a:t>
                      </a:r>
                      <a:endParaRPr lang="en-US" altLang="en-US" sz="1600" b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1.0</a:t>
                      </a:r>
                      <a:endParaRPr lang="en-US" altLang="en-US" sz="1600" b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</a:t>
                      </a:r>
                      <a:endParaRPr lang="en-US" altLang="en-US" sz="1600" b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</a:t>
                      </a:r>
                      <a:endParaRPr lang="en-US" altLang="en-US" sz="1600" b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20</a:t>
                      </a:r>
                      <a:endParaRPr lang="en-US" altLang="en-US" sz="1600" b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μ</a:t>
                      </a:r>
                      <a:r>
                        <a:rPr lang="en-US" sz="16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A</a:t>
                      </a:r>
                      <a:endParaRPr lang="en-US" altLang="en-US" sz="1600" b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7815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i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I</a:t>
                      </a:r>
                      <a:r>
                        <a:rPr lang="en-US" sz="1600" b="1" baseline="-2500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IL</a:t>
                      </a:r>
                      <a:endParaRPr lang="en-US" altLang="en-US" sz="1600" b="1" i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低电平输入电流</a:t>
                      </a:r>
                      <a:endParaRPr lang="en-US" altLang="en-US" sz="1600" b="1">
                        <a:latin typeface="Comic Sans MS" panose="030F0702030302020204" pitchFamily="2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</a:t>
                      </a:r>
                      <a:endParaRPr lang="en-US" altLang="en-US" sz="1600" b="1">
                        <a:solidFill>
                          <a:srgbClr val="C00000"/>
                        </a:solidFill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0.1</a:t>
                      </a:r>
                      <a:endParaRPr lang="en-US" altLang="en-US" sz="1600" b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1.0</a:t>
                      </a:r>
                      <a:endParaRPr lang="en-US" altLang="en-US" sz="1600" b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</a:t>
                      </a:r>
                      <a:endParaRPr lang="en-US" altLang="en-US" sz="1600" b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</a:t>
                      </a:r>
                      <a:endParaRPr lang="en-US" altLang="en-US" sz="1600" b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-360</a:t>
                      </a:r>
                      <a:endParaRPr lang="en-US" altLang="en-US" sz="1600" b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μ</a:t>
                      </a:r>
                      <a:r>
                        <a:rPr lang="en-US" sz="16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A</a:t>
                      </a:r>
                      <a:endParaRPr lang="en-US" altLang="en-US" sz="1600" b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8450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i="1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V</a:t>
                      </a:r>
                      <a:r>
                        <a:rPr lang="en-US" sz="1600" b="1" baseline="-25000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OH</a:t>
                      </a:r>
                      <a:endParaRPr lang="en-US" altLang="en-US" sz="1600" b="1" i="1" baseline="-25000">
                        <a:solidFill>
                          <a:srgbClr val="C00000"/>
                        </a:solidFill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输出</a:t>
                      </a:r>
                      <a:r>
                        <a:rPr lang="en-US" sz="1600" b="1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高电平</a:t>
                      </a:r>
                      <a:endParaRPr lang="en-US" altLang="en-US" sz="1600" b="1">
                        <a:solidFill>
                          <a:srgbClr val="C00000"/>
                        </a:solidFill>
                        <a:latin typeface="Comic Sans MS" panose="030F0702030302020204" pitchFamily="2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4.4</a:t>
                      </a:r>
                      <a:endParaRPr lang="en-US" altLang="en-US" sz="1600" b="1">
                        <a:solidFill>
                          <a:srgbClr val="C00000"/>
                        </a:solidFill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</a:t>
                      </a:r>
                      <a:endParaRPr lang="en-US" altLang="en-US" sz="1600" b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</a:t>
                      </a:r>
                      <a:endParaRPr lang="en-US" altLang="en-US" sz="1600" b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0070C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2.7</a:t>
                      </a:r>
                      <a:endParaRPr lang="en-US" altLang="en-US" sz="1600" b="1">
                        <a:solidFill>
                          <a:srgbClr val="0070C0"/>
                        </a:solidFill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3.4</a:t>
                      </a:r>
                      <a:endParaRPr lang="en-US" altLang="en-US" sz="1600" b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</a:t>
                      </a:r>
                      <a:endParaRPr lang="en-US" altLang="en-US" sz="1600" b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V</a:t>
                      </a:r>
                      <a:endParaRPr lang="en-US" altLang="en-US" sz="1600" b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7815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i="1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V</a:t>
                      </a:r>
                      <a:r>
                        <a:rPr lang="en-US" sz="1600" b="1" baseline="-25000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OL</a:t>
                      </a:r>
                      <a:endParaRPr lang="en-US" altLang="en-US" sz="1600" b="1" i="1" baseline="-25000">
                        <a:solidFill>
                          <a:srgbClr val="C00000"/>
                        </a:solidFill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输出</a:t>
                      </a:r>
                      <a:r>
                        <a:rPr lang="en-US" sz="1600" b="1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低电平</a:t>
                      </a:r>
                      <a:endParaRPr lang="en-US" altLang="en-US" sz="1600" b="1">
                        <a:solidFill>
                          <a:srgbClr val="C00000"/>
                        </a:solidFill>
                        <a:latin typeface="Comic Sans MS" panose="030F0702030302020204" pitchFamily="2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</a:t>
                      </a:r>
                      <a:endParaRPr lang="en-US" altLang="en-US" sz="1600" b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</a:t>
                      </a:r>
                      <a:endParaRPr lang="en-US" altLang="en-US" sz="1600" b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0.33</a:t>
                      </a:r>
                      <a:endParaRPr lang="en-US" altLang="en-US" sz="1600" b="1">
                        <a:solidFill>
                          <a:srgbClr val="C00000"/>
                        </a:solidFill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</a:t>
                      </a:r>
                      <a:endParaRPr lang="en-US" altLang="en-US" sz="1600" b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0.25</a:t>
                      </a:r>
                      <a:endParaRPr lang="en-US" altLang="en-US" sz="1600" b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0070C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0.4</a:t>
                      </a:r>
                      <a:endParaRPr lang="en-US" altLang="en-US" sz="1600" b="1">
                        <a:solidFill>
                          <a:srgbClr val="0070C0"/>
                        </a:solidFill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V</a:t>
                      </a:r>
                      <a:endParaRPr lang="en-US" altLang="en-US" sz="1600" b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9085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i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I</a:t>
                      </a:r>
                      <a:r>
                        <a:rPr lang="en-US" sz="1600" b="1" baseline="-2500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OH</a:t>
                      </a:r>
                      <a:endParaRPr lang="en-US" altLang="en-US" sz="1600" b="1" i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高电平输出电流</a:t>
                      </a:r>
                      <a:endParaRPr lang="en-US" altLang="en-US" sz="1600" b="1">
                        <a:latin typeface="Comic Sans MS" panose="030F0702030302020204" pitchFamily="2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</a:t>
                      </a:r>
                      <a:endParaRPr lang="en-US" altLang="en-US" sz="1600" b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-4</a:t>
                      </a:r>
                      <a:endParaRPr lang="en-US" altLang="en-US" sz="1600" b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-25</a:t>
                      </a:r>
                      <a:endParaRPr lang="en-US" altLang="en-US" sz="1600" b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</a:t>
                      </a:r>
                      <a:endParaRPr lang="en-US" altLang="en-US" sz="1600" b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</a:t>
                      </a:r>
                      <a:endParaRPr lang="en-US" altLang="en-US" sz="1600" b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-0.4</a:t>
                      </a:r>
                      <a:endParaRPr lang="en-US" altLang="en-US" sz="1600" b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mA</a:t>
                      </a:r>
                      <a:endParaRPr lang="en-US" altLang="en-US" sz="1600" b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8450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i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I</a:t>
                      </a:r>
                      <a:r>
                        <a:rPr lang="en-US" sz="1600" b="1" baseline="-2500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OL</a:t>
                      </a:r>
                      <a:endParaRPr lang="en-US" altLang="en-US" sz="1600" b="1" i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低电平输出电流</a:t>
                      </a:r>
                      <a:endParaRPr lang="en-US" altLang="en-US" sz="1600" b="1">
                        <a:latin typeface="Comic Sans MS" panose="030F0702030302020204" pitchFamily="2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</a:t>
                      </a:r>
                      <a:endParaRPr lang="en-US" altLang="en-US" sz="1600" b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4</a:t>
                      </a:r>
                      <a:endParaRPr lang="en-US" altLang="en-US" sz="1600" b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25</a:t>
                      </a:r>
                      <a:endParaRPr lang="en-US" altLang="en-US" sz="1600" b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</a:t>
                      </a:r>
                      <a:endParaRPr lang="en-US" altLang="en-US" sz="1600" b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</a:t>
                      </a:r>
                      <a:endParaRPr lang="en-US" altLang="en-US" sz="1600" b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8</a:t>
                      </a:r>
                      <a:endParaRPr lang="en-US" altLang="en-US" sz="1600" b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mA</a:t>
                      </a:r>
                      <a:endParaRPr lang="en-US" altLang="en-US" sz="1600" b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7815">
                <a:tc gridSpan="10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开关特性 (</a:t>
                      </a:r>
                      <a:r>
                        <a:rPr lang="en-US" sz="1600" b="1" i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V</a:t>
                      </a:r>
                      <a:r>
                        <a:rPr lang="en-US" sz="1600" b="1" baseline="-2500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DD</a:t>
                      </a:r>
                      <a:r>
                        <a:rPr lang="en-US" sz="16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、</a:t>
                      </a:r>
                      <a:r>
                        <a:rPr lang="en-US" sz="1600" b="1" i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V</a:t>
                      </a:r>
                      <a:r>
                        <a:rPr lang="en-US" sz="1600" b="1" baseline="-2500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CC</a:t>
                      </a:r>
                      <a:r>
                        <a:rPr lang="en-US" sz="16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=5V，</a:t>
                      </a:r>
                      <a:r>
                        <a:rPr lang="en-US" sz="1600" b="1" i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T</a:t>
                      </a:r>
                      <a:r>
                        <a:rPr lang="en-US" sz="1600" b="1" baseline="-2500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A</a:t>
                      </a:r>
                      <a:r>
                        <a:rPr lang="en-US" sz="16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=25℃，</a:t>
                      </a:r>
                      <a:r>
                        <a:rPr lang="en-US" sz="1600" b="1" i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C</a:t>
                      </a:r>
                      <a:r>
                        <a:rPr lang="en-US" sz="1600" b="1" baseline="-2500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L</a:t>
                      </a:r>
                      <a:r>
                        <a:rPr lang="en-US" sz="16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=50pF)</a:t>
                      </a:r>
                      <a:endParaRPr lang="en-US" altLang="en-US" sz="1600" b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2990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i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  t</a:t>
                      </a:r>
                      <a:r>
                        <a:rPr lang="en-US" sz="1600" b="1" baseline="-2500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PHL</a:t>
                      </a:r>
                      <a:endParaRPr lang="en-US" altLang="en-US" sz="1600" b="1" i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前沿延迟时间</a:t>
                      </a:r>
                      <a:endParaRPr lang="en-US" altLang="en-US" sz="1600" b="1">
                        <a:latin typeface="Comic Sans MS" panose="030F0702030302020204" pitchFamily="2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</a:t>
                      </a:r>
                      <a:endParaRPr lang="en-US" altLang="en-US" sz="1600" b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9</a:t>
                      </a:r>
                      <a:endParaRPr lang="en-US" altLang="en-US" sz="1600" b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</a:t>
                      </a:r>
                      <a:endParaRPr lang="en-US" altLang="en-US" sz="1600" b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4</a:t>
                      </a:r>
                      <a:endParaRPr lang="en-US" altLang="en-US" sz="1600" b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</a:t>
                      </a:r>
                      <a:endParaRPr lang="en-US" altLang="en-US" sz="1600" b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15</a:t>
                      </a:r>
                      <a:endParaRPr lang="en-US" altLang="en-US" sz="1600" b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ns</a:t>
                      </a:r>
                      <a:endParaRPr lang="en-US" altLang="en-US" sz="1600" b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i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  t</a:t>
                      </a:r>
                      <a:r>
                        <a:rPr lang="en-US" sz="1800" b="1" baseline="-2500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PLH</a:t>
                      </a:r>
                      <a:endParaRPr lang="en-US" altLang="en-US" sz="1800" b="1" i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后沿延迟时间</a:t>
                      </a:r>
                      <a:endParaRPr lang="en-US" altLang="en-US" sz="1600" b="1">
                        <a:latin typeface="Comic Sans MS" panose="030F0702030302020204" pitchFamily="2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</a:t>
                      </a:r>
                      <a:endParaRPr lang="en-US" altLang="en-US" sz="1800" b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9</a:t>
                      </a:r>
                      <a:endParaRPr lang="en-US" altLang="en-US" sz="1800" b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</a:t>
                      </a:r>
                      <a:endParaRPr lang="en-US" altLang="en-US" sz="1800" b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4</a:t>
                      </a:r>
                      <a:endParaRPr lang="en-US" altLang="en-US" sz="1800" b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</a:t>
                      </a:r>
                      <a:endParaRPr lang="en-US" altLang="en-US" sz="1800" b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15</a:t>
                      </a:r>
                      <a:endParaRPr lang="en-US" altLang="en-US" sz="1800" b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ns</a:t>
                      </a:r>
                      <a:endParaRPr lang="en-US" altLang="en-US" sz="1800" b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6228" name="文本框 2"/>
          <p:cNvSpPr txBox="1"/>
          <p:nvPr/>
        </p:nvSpPr>
        <p:spPr>
          <a:xfrm>
            <a:off x="3425825" y="595313"/>
            <a:ext cx="2365375" cy="39846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74HC/LS04数据表</a:t>
            </a:r>
            <a:endParaRPr lang="zh-CN" altLang="en-US" sz="2000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00075" y="5653088"/>
            <a:ext cx="6342063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1600" dirty="0">
                <a:latin typeface="Comic Sans MS" panose="030F0702030302020204" pitchFamily="2" charset="0"/>
                <a:ea typeface="宋体" panose="02010600030101010101" pitchFamily="2" charset="-122"/>
              </a:rPr>
              <a:t>注：数据来于</a:t>
            </a:r>
            <a:r>
              <a:rPr lang="en-US" altLang="zh-CN" sz="1600" dirty="0">
                <a:latin typeface="Comic Sans MS" panose="030F0702030302020204" pitchFamily="2" charset="0"/>
                <a:ea typeface="宋体" panose="02010600030101010101" pitchFamily="2" charset="-122"/>
              </a:rPr>
              <a:t>TI(Texas Intruments)</a:t>
            </a:r>
            <a:r>
              <a:rPr lang="zh-CN" altLang="en-US" sz="1600" dirty="0">
                <a:latin typeface="Comic Sans MS" panose="030F0702030302020204" pitchFamily="2" charset="0"/>
                <a:ea typeface="宋体" panose="02010600030101010101" pitchFamily="2" charset="-122"/>
              </a:rPr>
              <a:t>公司提供的</a:t>
            </a:r>
            <a:r>
              <a:rPr lang="en-US" altLang="zh-CN" sz="1600" dirty="0">
                <a:latin typeface="Comic Sans MS" panose="030F0702030302020204" pitchFamily="2" charset="0"/>
                <a:ea typeface="宋体" panose="02010600030101010101" pitchFamily="2" charset="-122"/>
              </a:rPr>
              <a:t>datasheet(</a:t>
            </a:r>
            <a:r>
              <a:rPr lang="zh-CN" altLang="en-US" sz="1600" dirty="0">
                <a:latin typeface="Comic Sans MS" panose="030F0702030302020204" pitchFamily="2" charset="0"/>
                <a:ea typeface="宋体" panose="02010600030101010101" pitchFamily="2" charset="-122"/>
              </a:rPr>
              <a:t>数据表</a:t>
            </a:r>
            <a:r>
              <a:rPr lang="en-US" altLang="zh-CN" sz="1600" dirty="0">
                <a:latin typeface="Comic Sans MS" panose="030F0702030302020204" pitchFamily="2" charset="0"/>
                <a:ea typeface="宋体" panose="02010600030101010101" pitchFamily="2" charset="-122"/>
              </a:rPr>
              <a:t>)</a:t>
            </a:r>
            <a:endParaRPr lang="en-US" altLang="zh-CN" sz="16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62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62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62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228" grpId="0"/>
      <p:bldP spid="46228" grpId="1"/>
      <p:bldP spid="3" grpId="0"/>
      <p:bldP spid="3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文本框 24584"/>
          <p:cNvSpPr txBox="1"/>
          <p:nvPr/>
        </p:nvSpPr>
        <p:spPr>
          <a:xfrm>
            <a:off x="1830388" y="5387658"/>
            <a:ext cx="6616700" cy="7842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查表：</a:t>
            </a:r>
            <a:r>
              <a:rPr lang="en-US" altLang="zh-CN" i="1" dirty="0"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OH(min)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=4.4V, </a:t>
            </a:r>
            <a:r>
              <a:rPr lang="en-US" altLang="zh-CN" i="1" dirty="0"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IH(min)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=3.15V,   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所以 </a:t>
            </a:r>
            <a:r>
              <a:rPr lang="en-US" altLang="zh-CN" i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NH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=1.25V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spcBef>
                <a:spcPct val="50000"/>
              </a:spcBef>
            </a:pP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查表：</a:t>
            </a:r>
            <a:r>
              <a:rPr lang="en-US" altLang="zh-CN" i="1" dirty="0"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OL(max)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=0.33V, </a:t>
            </a:r>
            <a:r>
              <a:rPr lang="en-US" altLang="zh-CN" i="1" dirty="0"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IL(max)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=1.35V, 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所以 </a:t>
            </a:r>
            <a:r>
              <a:rPr lang="en-US" altLang="zh-CN" i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NL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=1.02V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47106" name="文本框 24581"/>
          <p:cNvSpPr txBox="1"/>
          <p:nvPr/>
        </p:nvSpPr>
        <p:spPr>
          <a:xfrm>
            <a:off x="5283200" y="779463"/>
            <a:ext cx="2936875" cy="7842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高电平噪声容限：</a:t>
            </a:r>
            <a:endParaRPr lang="zh-CN" altLang="en-US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>
              <a:spcBef>
                <a:spcPct val="50000"/>
              </a:spcBef>
            </a:pP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i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zh-CN" altLang="en-US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NH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</a:t>
            </a:r>
            <a:r>
              <a:rPr lang="zh-CN" altLang="en-US" i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zh-CN" altLang="en-US" baseline="-25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OH(min)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-</a:t>
            </a:r>
            <a:r>
              <a:rPr lang="zh-CN" altLang="en-US" i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zh-CN" altLang="en-US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IH(min)</a:t>
            </a:r>
            <a:endParaRPr lang="zh-CN" altLang="en-US" baseline="-25000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47107" name="文本框 24582"/>
          <p:cNvSpPr txBox="1"/>
          <p:nvPr/>
        </p:nvSpPr>
        <p:spPr>
          <a:xfrm>
            <a:off x="5407025" y="1962150"/>
            <a:ext cx="2689225" cy="7842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低电平噪声容限：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>
              <a:spcBef>
                <a:spcPct val="50000"/>
              </a:spcBef>
            </a:pPr>
            <a:r>
              <a:rPr lang="zh-CN" altLang="en-US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i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zh-CN" altLang="en-US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NH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</a:t>
            </a:r>
            <a:r>
              <a:rPr lang="zh-CN" altLang="en-US" i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IL</a:t>
            </a:r>
            <a:r>
              <a:rPr lang="zh-CN" altLang="en-US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(m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ax</a:t>
            </a:r>
            <a:r>
              <a:rPr lang="zh-CN" altLang="en-US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)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-</a:t>
            </a:r>
            <a:r>
              <a:rPr lang="zh-CN" altLang="en-US" i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OL</a:t>
            </a:r>
            <a:r>
              <a:rPr lang="zh-CN" altLang="en-US" baseline="-25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(m</a:t>
            </a:r>
            <a:r>
              <a:rPr lang="en-US" altLang="zh-CN" baseline="-25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ax</a:t>
            </a:r>
            <a:r>
              <a:rPr lang="zh-CN" altLang="en-US" baseline="-25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)</a:t>
            </a:r>
            <a:endParaRPr lang="zh-CN" altLang="en-US" baseline="-25000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graphicFrame>
        <p:nvGraphicFramePr>
          <p:cNvPr id="47108" name="对象 -2147481878"/>
          <p:cNvGraphicFramePr/>
          <p:nvPr/>
        </p:nvGraphicFramePr>
        <p:xfrm>
          <a:off x="1103313" y="1147763"/>
          <a:ext cx="3157537" cy="344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7" name="" r:id="rId1" imgW="1755140" imgH="1526540" progId="Visio.Drawing.11">
                  <p:embed/>
                </p:oleObj>
              </mc:Choice>
              <mc:Fallback>
                <p:oleObj name="" r:id="rId1" imgW="1755140" imgH="1526540" progId="Visio.Drawing.11">
                  <p:embed/>
                  <p:pic>
                    <p:nvPicPr>
                      <p:cNvPr id="0" name="图片 309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03313" y="1147763"/>
                        <a:ext cx="3157537" cy="3441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9" name="对象 -2147482448"/>
          <p:cNvGraphicFramePr/>
          <p:nvPr/>
        </p:nvGraphicFramePr>
        <p:xfrm>
          <a:off x="5514975" y="3306763"/>
          <a:ext cx="2987675" cy="159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8" name="" r:id="rId3" imgW="2755900" imgH="1612900" progId="Visio.Drawing.11">
                  <p:embed/>
                </p:oleObj>
              </mc:Choice>
              <mc:Fallback>
                <p:oleObj name="" r:id="rId3" imgW="2755900" imgH="1612900" progId="Visio.Drawing.11">
                  <p:embed/>
                  <p:pic>
                    <p:nvPicPr>
                      <p:cNvPr id="0" name="图片 309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14975" y="3306763"/>
                        <a:ext cx="2987675" cy="1593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0" name="文本框 1"/>
          <p:cNvSpPr txBox="1"/>
          <p:nvPr/>
        </p:nvSpPr>
        <p:spPr>
          <a:xfrm>
            <a:off x="1652588" y="779463"/>
            <a:ext cx="8731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驱动门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 </a:t>
            </a:r>
            <a:endParaRPr lang="en-US" altLang="zh-CN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  <a:sym typeface="Wingdings" panose="05000000000000000000" pitchFamily="2" charset="2"/>
            </a:endParaRPr>
          </a:p>
        </p:txBody>
      </p:sp>
      <p:sp>
        <p:nvSpPr>
          <p:cNvPr id="47111" name="文本框 2"/>
          <p:cNvSpPr txBox="1"/>
          <p:nvPr/>
        </p:nvSpPr>
        <p:spPr>
          <a:xfrm>
            <a:off x="2954338" y="779463"/>
            <a:ext cx="8731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负载门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 </a:t>
            </a:r>
            <a:endParaRPr lang="en-US" altLang="zh-CN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  <a:sym typeface="Wingdings" panose="05000000000000000000" pitchFamily="2" charset="2"/>
            </a:endParaRPr>
          </a:p>
        </p:txBody>
      </p:sp>
      <p:sp>
        <p:nvSpPr>
          <p:cNvPr id="47112" name="文本框 1"/>
          <p:cNvSpPr txBox="1"/>
          <p:nvPr/>
        </p:nvSpPr>
        <p:spPr>
          <a:xfrm>
            <a:off x="688975" y="3028950"/>
            <a:ext cx="9144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i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zh-CN" altLang="en-US" baseline="-25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OH(min)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cxnSp>
        <p:nvCxnSpPr>
          <p:cNvPr id="3" name="直接箭头连接符 2"/>
          <p:cNvCxnSpPr>
            <a:stCxn id="47112" idx="3"/>
          </p:cNvCxnSpPr>
          <p:nvPr/>
        </p:nvCxnSpPr>
        <p:spPr>
          <a:xfrm flipV="1">
            <a:off x="1603375" y="2908300"/>
            <a:ext cx="227013" cy="304800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114" name="文本框 3"/>
          <p:cNvSpPr txBox="1"/>
          <p:nvPr/>
        </p:nvSpPr>
        <p:spPr>
          <a:xfrm>
            <a:off x="688975" y="3543300"/>
            <a:ext cx="9334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i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OL</a:t>
            </a:r>
            <a:r>
              <a:rPr lang="zh-CN" altLang="en-US" baseline="-25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(m</a:t>
            </a:r>
            <a:r>
              <a:rPr lang="en-US" altLang="zh-CN" baseline="-25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ax</a:t>
            </a:r>
            <a:r>
              <a:rPr lang="zh-CN" altLang="en-US" baseline="-25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)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cxnSp>
        <p:nvCxnSpPr>
          <p:cNvPr id="5" name="直接箭头连接符 4"/>
          <p:cNvCxnSpPr>
            <a:stCxn id="47112" idx="3"/>
          </p:cNvCxnSpPr>
          <p:nvPr/>
        </p:nvCxnSpPr>
        <p:spPr>
          <a:xfrm>
            <a:off x="1565275" y="3910013"/>
            <a:ext cx="265113" cy="195263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116" name="文本框 5"/>
          <p:cNvSpPr txBox="1"/>
          <p:nvPr/>
        </p:nvSpPr>
        <p:spPr>
          <a:xfrm>
            <a:off x="3944938" y="2844800"/>
            <a:ext cx="8763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i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zh-CN" altLang="en-US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IH(min)</a:t>
            </a:r>
            <a:endParaRPr lang="zh-CN" altLang="en-US" baseline="-25000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47117" name="文本框 6"/>
          <p:cNvSpPr txBox="1"/>
          <p:nvPr/>
        </p:nvSpPr>
        <p:spPr>
          <a:xfrm>
            <a:off x="3997325" y="3736975"/>
            <a:ext cx="8953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i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IL</a:t>
            </a:r>
            <a:r>
              <a:rPr lang="zh-CN" altLang="en-US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(m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ax</a:t>
            </a:r>
            <a:r>
              <a:rPr lang="zh-CN" altLang="en-US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)</a:t>
            </a:r>
            <a:endParaRPr lang="zh-CN" altLang="en-US" baseline="-25000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47118" name="文本框 7"/>
          <p:cNvSpPr txBox="1"/>
          <p:nvPr/>
        </p:nvSpPr>
        <p:spPr>
          <a:xfrm>
            <a:off x="1830388" y="5020945"/>
            <a:ext cx="16176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对于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74HC04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Wingdings" panose="05000000000000000000" pitchFamily="2" charset="2"/>
              </a:rPr>
              <a:t>: </a:t>
            </a:r>
            <a:endParaRPr lang="en-US" altLang="zh-CN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  <a:sym typeface="Wingdings" panose="05000000000000000000" pitchFamily="2" charset="2"/>
            </a:endParaRPr>
          </a:p>
        </p:txBody>
      </p:sp>
      <p:cxnSp>
        <p:nvCxnSpPr>
          <p:cNvPr id="2" name="直接箭头连接符 1"/>
          <p:cNvCxnSpPr>
            <a:stCxn id="47112" idx="3"/>
          </p:cNvCxnSpPr>
          <p:nvPr/>
        </p:nvCxnSpPr>
        <p:spPr>
          <a:xfrm flipH="1">
            <a:off x="3922713" y="3200400"/>
            <a:ext cx="163513" cy="12700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>
            <a:stCxn id="47112" idx="3"/>
          </p:cNvCxnSpPr>
          <p:nvPr/>
        </p:nvCxnSpPr>
        <p:spPr>
          <a:xfrm flipH="1">
            <a:off x="3944938" y="3832225"/>
            <a:ext cx="163513" cy="12700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471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471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471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471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6" dur="80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7" dur="80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80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9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6" dur="80"/>
                                        <p:tgtEl>
                                          <p:spTgt spid="471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7" dur="80"/>
                                        <p:tgtEl>
                                          <p:spTgt spid="471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80"/>
                                        <p:tgtEl>
                                          <p:spTgt spid="471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9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6" dur="80"/>
                                        <p:tgtEl>
                                          <p:spTgt spid="471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7" dur="80"/>
                                        <p:tgtEl>
                                          <p:spTgt spid="471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80"/>
                                        <p:tgtEl>
                                          <p:spTgt spid="471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9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6" dur="80"/>
                                        <p:tgtEl>
                                          <p:spTgt spid="471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7" dur="80"/>
                                        <p:tgtEl>
                                          <p:spTgt spid="471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80"/>
                                        <p:tgtEl>
                                          <p:spTgt spid="471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9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6" dur="80"/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7" dur="80"/>
                                        <p:tgtEl>
                                          <p:spTgt spid="471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80"/>
                                        <p:tgtEl>
                                          <p:spTgt spid="471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3" dur="80"/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4" dur="80"/>
                                        <p:tgtEl>
                                          <p:spTgt spid="471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80"/>
                                        <p:tgtEl>
                                          <p:spTgt spid="471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80" dur="80"/>
                                        <p:tgtEl>
                                          <p:spTgt spid="471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1" dur="80"/>
                                        <p:tgtEl>
                                          <p:spTgt spid="471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80"/>
                                        <p:tgtEl>
                                          <p:spTgt spid="471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39"/>
                            </p:stCondLst>
                            <p:childTnLst>
                              <p:par>
                                <p:cTn id="8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4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7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5" grpId="0"/>
      <p:bldP spid="47105" grpId="1"/>
      <p:bldP spid="47106" grpId="0"/>
      <p:bldP spid="47106" grpId="1"/>
      <p:bldP spid="47107" grpId="0"/>
      <p:bldP spid="47107" grpId="1"/>
      <p:bldP spid="47110" grpId="0"/>
      <p:bldP spid="47110" grpId="1"/>
      <p:bldP spid="47111" grpId="0"/>
      <p:bldP spid="47111" grpId="1"/>
      <p:bldP spid="47112" grpId="0"/>
      <p:bldP spid="47112" grpId="1"/>
      <p:bldP spid="47114" grpId="0"/>
      <p:bldP spid="47114" grpId="1"/>
      <p:bldP spid="47116" grpId="0"/>
      <p:bldP spid="47116" grpId="1"/>
      <p:bldP spid="47117" grpId="0"/>
      <p:bldP spid="47117" grpId="1"/>
      <p:bldP spid="47118" grpId="0"/>
      <p:bldP spid="4711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文本框 8193"/>
          <p:cNvSpPr txBox="1"/>
          <p:nvPr/>
        </p:nvSpPr>
        <p:spPr>
          <a:xfrm>
            <a:off x="698500" y="1393825"/>
            <a:ext cx="8248650" cy="922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    </a:t>
            </a:r>
            <a:r>
              <a:rPr lang="zh-CN" altLang="en-US" dirty="0">
                <a:solidFill>
                  <a:srgbClr val="A6A6A6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实现与、或、非、与非、或非、与或非、异或和同异运算的门电路分别称为</a:t>
            </a:r>
            <a:endParaRPr lang="zh-CN" altLang="en-US" dirty="0">
              <a:solidFill>
                <a:srgbClr val="A6A6A6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与门</a:t>
            </a:r>
            <a:r>
              <a:rPr lang="zh-CN" altLang="en-US" dirty="0">
                <a:solidFill>
                  <a:srgbClr val="C0C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zh-CN" altLang="en-US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或门</a:t>
            </a:r>
            <a:r>
              <a:rPr lang="zh-CN" altLang="en-US" dirty="0">
                <a:solidFill>
                  <a:srgbClr val="C0C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zh-CN" altLang="en-US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非门（反相器）</a:t>
            </a:r>
            <a:r>
              <a:rPr lang="zh-CN" altLang="en-US" dirty="0">
                <a:solidFill>
                  <a:srgbClr val="C0C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zh-CN" altLang="en-US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与非门</a:t>
            </a:r>
            <a:r>
              <a:rPr lang="zh-CN" altLang="en-US" dirty="0">
                <a:solidFill>
                  <a:srgbClr val="C0C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zh-CN" altLang="en-US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或非门</a:t>
            </a:r>
            <a:r>
              <a:rPr lang="zh-CN" altLang="en-US" dirty="0">
                <a:solidFill>
                  <a:srgbClr val="C0C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zh-CN" altLang="en-US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异或门</a:t>
            </a:r>
            <a:r>
              <a:rPr lang="zh-CN" altLang="en-US" dirty="0">
                <a:solidFill>
                  <a:srgbClr val="C0C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和</a:t>
            </a:r>
            <a:r>
              <a:rPr lang="zh-CN" altLang="en-US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同或门</a:t>
            </a:r>
            <a:r>
              <a:rPr lang="zh-CN" altLang="en-US" dirty="0">
                <a:solidFill>
                  <a:srgbClr val="C0C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endParaRPr lang="zh-CN" altLang="en-US" dirty="0">
              <a:solidFill>
                <a:srgbClr val="C0C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8499" y="644524"/>
            <a:ext cx="280035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400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◆</a:t>
            </a:r>
            <a:r>
              <a:rPr lang="zh-CN" altLang="en-US" sz="2400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  什么是门电路？</a:t>
            </a:r>
            <a:endParaRPr lang="zh-CN" altLang="en-US" sz="2400" noProof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Arial" panose="020B0604020202020204" pitchFamily="34" charset="0"/>
              <a:sym typeface="+mn-ea"/>
            </a:endParaRPr>
          </a:p>
        </p:txBody>
      </p:sp>
      <p:sp>
        <p:nvSpPr>
          <p:cNvPr id="10246" name="文本框 2"/>
          <p:cNvSpPr txBox="1"/>
          <p:nvPr/>
        </p:nvSpPr>
        <p:spPr>
          <a:xfrm>
            <a:off x="698500" y="1021080"/>
            <a:ext cx="8169275" cy="5064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用来实现基本逻辑关系和复合逻辑关系的单元电子线路，称为门电路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(Gates)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66775" y="3789680"/>
            <a:ext cx="53022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/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zh-CN" dirty="0">
                <a:solidFill>
                  <a:srgbClr val="A6A6A6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门电路的取名源于它们能够控制数字信息的流动。</a:t>
            </a:r>
            <a:endParaRPr lang="zh-CN" altLang="zh-CN" dirty="0">
              <a:solidFill>
                <a:srgbClr val="A6A6A6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7649" name="对象 -2147482584"/>
          <p:cNvGraphicFramePr/>
          <p:nvPr/>
        </p:nvGraphicFramePr>
        <p:xfrm>
          <a:off x="698500" y="4224655"/>
          <a:ext cx="5638800" cy="1370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1" imgW="5765800" imgH="1092200" progId="Visio.Drawing.11">
                  <p:embed/>
                </p:oleObj>
              </mc:Choice>
              <mc:Fallback>
                <p:oleObj name="" r:id="rId1" imgW="5765800" imgH="1092200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98500" y="4224655"/>
                        <a:ext cx="5638800" cy="13700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7" name="对象 -2147482580"/>
          <p:cNvGraphicFramePr/>
          <p:nvPr/>
        </p:nvGraphicFramePr>
        <p:xfrm>
          <a:off x="6540500" y="3749993"/>
          <a:ext cx="2076450" cy="2014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3" imgW="1930400" imgH="2057400" progId="Visio.Drawing.11">
                  <p:embed/>
                </p:oleObj>
              </mc:Choice>
              <mc:Fallback>
                <p:oleObj name="" r:id="rId3" imgW="1930400" imgH="2057400" progId="Visio.Drawing.11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40500" y="3749993"/>
                        <a:ext cx="2076450" cy="20145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6913244" y="5810853"/>
            <a:ext cx="1332231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求反码电路</a:t>
            </a:r>
            <a:endParaRPr lang="zh-CN" altLang="en-US" noProof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宋体" panose="0201060003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13025" y="5764530"/>
            <a:ext cx="1792288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与门的控制作用</a:t>
            </a:r>
            <a:endParaRPr lang="zh-CN" altLang="en-US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9" name="对象 8"/>
          <p:cNvGraphicFramePr/>
          <p:nvPr/>
        </p:nvGraphicFramePr>
        <p:xfrm>
          <a:off x="968375" y="2387918"/>
          <a:ext cx="4822825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5" imgW="5724525" imgH="762000" progId="Paint.Picture">
                  <p:embed/>
                </p:oleObj>
              </mc:Choice>
              <mc:Fallback>
                <p:oleObj name="" r:id="rId5" imgW="5724525" imgH="762000" progId="Paint.Picture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68375" y="2387918"/>
                        <a:ext cx="4822825" cy="6873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/>
          <p:nvPr/>
        </p:nvGraphicFramePr>
        <p:xfrm>
          <a:off x="1143000" y="3075305"/>
          <a:ext cx="2965450" cy="63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7" imgW="3533775" imgH="742950" progId="Paint.Picture">
                  <p:embed/>
                </p:oleObj>
              </mc:Choice>
              <mc:Fallback>
                <p:oleObj name="" r:id="rId7" imgW="3533775" imgH="742950" progId="Paint.Picture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43000" y="3075305"/>
                        <a:ext cx="2965450" cy="6397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/>
          <p:nvPr/>
        </p:nvGraphicFramePr>
        <p:xfrm>
          <a:off x="5884863" y="2689543"/>
          <a:ext cx="2916237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9" imgW="3514725" imgH="800100" progId="Paint.Picture">
                  <p:embed/>
                </p:oleObj>
              </mc:Choice>
              <mc:Fallback>
                <p:oleObj name="" r:id="rId9" imgW="3514725" imgH="800100" progId="Paint.Picture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884863" y="2689543"/>
                        <a:ext cx="2916237" cy="641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7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5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6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4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6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7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1" grpId="0"/>
      <p:bldP spid="10241" grpId="1"/>
      <p:bldP spid="2" grpId="0"/>
      <p:bldP spid="2" grpId="1"/>
      <p:bldP spid="10246" grpId="0"/>
      <p:bldP spid="10246" grpId="1"/>
      <p:bldP spid="3" grpId="0"/>
      <p:bldP spid="3" grpId="1"/>
      <p:bldP spid="7" grpId="0"/>
      <p:bldP spid="7" grpId="1"/>
      <p:bldP spid="8" grpId="0"/>
      <p:bldP spid="8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矩形 24580"/>
          <p:cNvSpPr/>
          <p:nvPr/>
        </p:nvSpPr>
        <p:spPr>
          <a:xfrm>
            <a:off x="819150" y="636588"/>
            <a:ext cx="2152650" cy="4000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00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(5) </a:t>
            </a:r>
            <a:r>
              <a:rPr lang="zh-CN" altLang="en-US" sz="200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传输延迟时间</a:t>
            </a:r>
            <a:endParaRPr lang="zh-CN" altLang="en-US" sz="2000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8130" name="对象 -2147482460"/>
          <p:cNvGraphicFramePr/>
          <p:nvPr/>
        </p:nvGraphicFramePr>
        <p:xfrm>
          <a:off x="1077913" y="1492250"/>
          <a:ext cx="6988175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0" name="" r:id="rId1" imgW="2499995" imgH="564515" progId="Visio.Drawing.11">
                  <p:embed/>
                </p:oleObj>
              </mc:Choice>
              <mc:Fallback>
                <p:oleObj name="" r:id="rId1" imgW="2499995" imgH="564515" progId="Visio.Drawing.11">
                  <p:embed/>
                  <p:pic>
                    <p:nvPicPr>
                      <p:cNvPr id="0" name="图片 309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77913" y="1492250"/>
                        <a:ext cx="6988175" cy="1193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1" name="矩形 24580"/>
          <p:cNvSpPr/>
          <p:nvPr/>
        </p:nvSpPr>
        <p:spPr>
          <a:xfrm>
            <a:off x="819150" y="1123950"/>
            <a:ext cx="740886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脉冲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(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Pulse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)</a:t>
            </a:r>
            <a:r>
              <a:rPr lang="zh-CN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：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是指电平的跳变，然后迅速返回到其初始电平的过程。</a:t>
            </a:r>
            <a:endParaRPr lang="zh-CN" altLang="en-US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48132" name="矩形 24580"/>
          <p:cNvSpPr/>
          <p:nvPr/>
        </p:nvSpPr>
        <p:spPr>
          <a:xfrm>
            <a:off x="911225" y="2743200"/>
            <a:ext cx="7373938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门电路在输入脉冲的作用下，产生的输出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波形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总是滞后于输入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波形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8133" name="图片 30722"/>
          <p:cNvPicPr>
            <a:picLocks noChangeAspect="1"/>
          </p:cNvPicPr>
          <p:nvPr/>
        </p:nvPicPr>
        <p:blipFill>
          <a:blip r:embed="rId3"/>
          <a:srcRect b="16718"/>
          <a:stretch>
            <a:fillRect/>
          </a:stretch>
        </p:blipFill>
        <p:spPr>
          <a:xfrm>
            <a:off x="1243013" y="3357563"/>
            <a:ext cx="6985000" cy="27701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184525" y="1554163"/>
            <a:ext cx="11017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正向脉冲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42150" y="2033588"/>
            <a:ext cx="11017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负向脉冲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H="1">
            <a:off x="2771775" y="1868488"/>
            <a:ext cx="558800" cy="120650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>
            <a:stCxn id="3" idx="1"/>
          </p:cNvCxnSpPr>
          <p:nvPr/>
        </p:nvCxnSpPr>
        <p:spPr>
          <a:xfrm flipH="1" flipV="1">
            <a:off x="6516688" y="2132013"/>
            <a:ext cx="525463" cy="85725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046" name="矩形 11270"/>
          <p:cNvSpPr/>
          <p:nvPr/>
        </p:nvSpPr>
        <p:spPr>
          <a:xfrm>
            <a:off x="5026025" y="3411538"/>
            <a:ext cx="398463" cy="2584450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6" name="矩形 11270"/>
          <p:cNvSpPr/>
          <p:nvPr/>
        </p:nvSpPr>
        <p:spPr>
          <a:xfrm>
            <a:off x="6262688" y="3400425"/>
            <a:ext cx="398462" cy="2584450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81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81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81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8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8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4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5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9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4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5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99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8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8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44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29" grpId="0"/>
      <p:bldP spid="48129" grpId="1"/>
      <p:bldP spid="48131" grpId="0"/>
      <p:bldP spid="48131" grpId="1"/>
      <p:bldP spid="48132" grpId="0"/>
      <p:bldP spid="48132" grpId="1"/>
      <p:bldP spid="2" grpId="0"/>
      <p:bldP spid="2" grpId="1"/>
      <p:bldP spid="3" grpId="0"/>
      <p:bldP spid="3" grpId="1"/>
      <p:bldP spid="44046" grpId="0" bldLvl="0" animBg="1"/>
      <p:bldP spid="44046" grpId="1" animBg="1"/>
      <p:bldP spid="6" grpId="0" bldLvl="0" animBg="1"/>
      <p:bldP spid="6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矩形 30724"/>
          <p:cNvSpPr/>
          <p:nvPr/>
        </p:nvSpPr>
        <p:spPr>
          <a:xfrm>
            <a:off x="1563688" y="982663"/>
            <a:ext cx="5045075" cy="50641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lnSpc>
                <a:spcPct val="150000"/>
              </a:lnSpc>
              <a:spcAft>
                <a:spcPts val="600"/>
              </a:spcAft>
            </a:pP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平均滞后：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传输延迟时间 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T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PD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=(T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PHL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+T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PLH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)/2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。</a:t>
            </a:r>
            <a:endParaRPr lang="zh-CN" altLang="en-US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579438" y="3895725"/>
          <a:ext cx="8255635" cy="11449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2510"/>
                <a:gridCol w="1629410"/>
                <a:gridCol w="795020"/>
                <a:gridCol w="781050"/>
                <a:gridCol w="788035"/>
                <a:gridCol w="761365"/>
                <a:gridCol w="799465"/>
                <a:gridCol w="782955"/>
                <a:gridCol w="885825"/>
              </a:tblGrid>
              <a:tr h="353060">
                <a:tc gridSpan="9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开关特性（</a:t>
                      </a:r>
                      <a:r>
                        <a:rPr lang="en-US" sz="1600" b="0" i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V</a:t>
                      </a:r>
                      <a:r>
                        <a:rPr lang="en-US" sz="1600" b="0" baseline="-2500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DD</a:t>
                      </a: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、</a:t>
                      </a:r>
                      <a:r>
                        <a:rPr lang="en-US" sz="1600" b="0" i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V</a:t>
                      </a:r>
                      <a:r>
                        <a:rPr lang="en-US" sz="1600" b="0" baseline="-2500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CC</a:t>
                      </a: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=5V，</a:t>
                      </a:r>
                      <a:r>
                        <a:rPr lang="en-US" sz="1600" b="0" i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T</a:t>
                      </a:r>
                      <a:r>
                        <a:rPr lang="en-US" sz="1600" b="0" baseline="-2500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A</a:t>
                      </a: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=25℃，</a:t>
                      </a:r>
                      <a:r>
                        <a:rPr lang="en-US" sz="1600" b="0" i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C</a:t>
                      </a:r>
                      <a:r>
                        <a:rPr lang="en-US" sz="1600" b="0" baseline="-2500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L</a:t>
                      </a: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=50pF）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448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i="1">
                          <a:solidFill>
                            <a:srgbClr val="FF000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  t</a:t>
                      </a:r>
                      <a:r>
                        <a:rPr lang="en-US" sz="1600" b="1" baseline="-25000">
                          <a:solidFill>
                            <a:srgbClr val="FF000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PHL</a:t>
                      </a:r>
                      <a:endParaRPr lang="en-US" altLang="en-US" sz="1600" b="1" i="1" baseline="-25000">
                        <a:solidFill>
                          <a:srgbClr val="FF0000"/>
                        </a:solidFill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solidFill>
                            <a:srgbClr val="FF000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前沿延迟时间</a:t>
                      </a:r>
                      <a:endParaRPr lang="en-US" altLang="en-US" sz="1600" b="1">
                        <a:solidFill>
                          <a:srgbClr val="FF0000"/>
                        </a:solidFill>
                        <a:latin typeface="Comic Sans MS" panose="030F0702030302020204" pitchFamily="2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</a:t>
                      </a:r>
                      <a:endParaRPr lang="en-US" altLang="en-US" sz="1600" b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FF000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9</a:t>
                      </a:r>
                      <a:endParaRPr lang="en-US" altLang="en-US" sz="1600" b="1">
                        <a:solidFill>
                          <a:srgbClr val="FF0000"/>
                        </a:solidFill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</a:t>
                      </a:r>
                      <a:endParaRPr lang="en-US" altLang="en-US" sz="1600" b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4</a:t>
                      </a:r>
                      <a:endParaRPr lang="en-US" altLang="en-US" sz="1600" b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</a:t>
                      </a:r>
                      <a:endParaRPr lang="en-US" altLang="en-US" sz="1600" b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15</a:t>
                      </a:r>
                      <a:endParaRPr lang="en-US" altLang="en-US" sz="1600" b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ns</a:t>
                      </a:r>
                      <a:endParaRPr lang="en-US" altLang="en-US" sz="1600" b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7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i="1">
                          <a:solidFill>
                            <a:srgbClr val="FF000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  t</a:t>
                      </a:r>
                      <a:r>
                        <a:rPr lang="en-US" sz="1600" b="1" baseline="-25000">
                          <a:solidFill>
                            <a:srgbClr val="FF000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PLH</a:t>
                      </a:r>
                      <a:endParaRPr lang="en-US" altLang="en-US" sz="1600" b="1" i="1" baseline="-25000">
                        <a:solidFill>
                          <a:srgbClr val="FF0000"/>
                        </a:solidFill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solidFill>
                            <a:srgbClr val="FF000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后沿延迟时间</a:t>
                      </a:r>
                      <a:endParaRPr lang="en-US" altLang="en-US" sz="1600" b="1">
                        <a:solidFill>
                          <a:srgbClr val="FF0000"/>
                        </a:solidFill>
                        <a:latin typeface="Comic Sans MS" panose="030F0702030302020204" pitchFamily="2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</a:t>
                      </a:r>
                      <a:endParaRPr lang="en-US" altLang="en-US" sz="1600" b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FF000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9</a:t>
                      </a:r>
                      <a:endParaRPr lang="en-US" altLang="en-US" sz="1600" b="1">
                        <a:solidFill>
                          <a:srgbClr val="FF0000"/>
                        </a:solidFill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</a:t>
                      </a:r>
                      <a:endParaRPr lang="en-US" altLang="en-US" sz="1600" b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4</a:t>
                      </a:r>
                      <a:endParaRPr lang="en-US" altLang="en-US" sz="1600" b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</a:t>
                      </a:r>
                      <a:endParaRPr lang="en-US" altLang="en-US" sz="1600" b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15</a:t>
                      </a:r>
                      <a:endParaRPr lang="en-US" altLang="en-US" sz="1600" b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ns</a:t>
                      </a:r>
                      <a:endParaRPr lang="en-US" altLang="en-US" sz="1600" b="1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569913" y="2492693"/>
          <a:ext cx="8274050" cy="12001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2670"/>
                <a:gridCol w="1605280"/>
                <a:gridCol w="796290"/>
                <a:gridCol w="789940"/>
                <a:gridCol w="786130"/>
                <a:gridCol w="767715"/>
                <a:gridCol w="795655"/>
                <a:gridCol w="771525"/>
                <a:gridCol w="918845"/>
              </a:tblGrid>
              <a:tr h="396875">
                <a:tc gridSpan="9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solidFill>
                            <a:srgbClr val="0070C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工作条件 74HC：</a:t>
                      </a:r>
                      <a:r>
                        <a:rPr lang="en-US" sz="1600" b="1" i="1">
                          <a:solidFill>
                            <a:srgbClr val="0070C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V</a:t>
                      </a:r>
                      <a:r>
                        <a:rPr lang="en-US" sz="1600" b="1" baseline="-25000">
                          <a:solidFill>
                            <a:srgbClr val="0070C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DD</a:t>
                      </a:r>
                      <a:r>
                        <a:rPr lang="en-US" sz="1600" b="1">
                          <a:solidFill>
                            <a:srgbClr val="0070C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=4.5V，工作温度</a:t>
                      </a:r>
                      <a:r>
                        <a:rPr lang="en-US" sz="1600" b="1" i="1">
                          <a:solidFill>
                            <a:srgbClr val="0070C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T</a:t>
                      </a:r>
                      <a:r>
                        <a:rPr lang="en-US" sz="1600" b="1" baseline="-25000">
                          <a:solidFill>
                            <a:srgbClr val="0070C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A</a:t>
                      </a:r>
                      <a:r>
                        <a:rPr lang="en-US" sz="1600" b="1">
                          <a:solidFill>
                            <a:srgbClr val="0070C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=25℃；74LS：</a:t>
                      </a:r>
                      <a:r>
                        <a:rPr lang="en-US" sz="1600" b="1" i="1">
                          <a:solidFill>
                            <a:srgbClr val="0070C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V</a:t>
                      </a:r>
                      <a:r>
                        <a:rPr lang="en-US" sz="1600" b="1" baseline="-25000">
                          <a:solidFill>
                            <a:srgbClr val="0070C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CC</a:t>
                      </a:r>
                      <a:r>
                        <a:rPr lang="en-US" sz="1600" b="1">
                          <a:solidFill>
                            <a:srgbClr val="0070C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=5.0V，工作温度</a:t>
                      </a:r>
                      <a:r>
                        <a:rPr lang="en-US" sz="1600" b="1" i="1">
                          <a:solidFill>
                            <a:srgbClr val="0070C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T</a:t>
                      </a:r>
                      <a:r>
                        <a:rPr lang="en-US" sz="1600" b="1" baseline="-25000">
                          <a:solidFill>
                            <a:srgbClr val="0070C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A</a:t>
                      </a:r>
                      <a:r>
                        <a:rPr lang="en-US" sz="1600" b="1">
                          <a:solidFill>
                            <a:srgbClr val="0070C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=25℃</a:t>
                      </a:r>
                      <a:endParaRPr lang="en-US" altLang="en-US" sz="1600" b="1">
                        <a:solidFill>
                          <a:srgbClr val="0070C0"/>
                        </a:solidFill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75920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参数</a:t>
                      </a:r>
                      <a:endParaRPr lang="en-US" altLang="en-US" sz="1600" b="1">
                        <a:solidFill>
                          <a:srgbClr val="C00000"/>
                        </a:solidFill>
                        <a:latin typeface="Comic Sans MS" panose="030F0702030302020204" pitchFamily="2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</a:t>
                      </a:r>
                      <a:endParaRPr lang="en-US" altLang="en-US" sz="1600" b="1">
                        <a:solidFill>
                          <a:srgbClr val="C00000"/>
                        </a:solidFill>
                        <a:latin typeface="Comic Sans MS" panose="030F0702030302020204" pitchFamily="2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74HC04</a:t>
                      </a:r>
                      <a:endParaRPr lang="en-US" altLang="en-US" sz="1600" b="1">
                        <a:solidFill>
                          <a:srgbClr val="C00000"/>
                        </a:solidFill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74LS04</a:t>
                      </a:r>
                      <a:endParaRPr lang="en-US" altLang="en-US" sz="1600" b="1">
                        <a:solidFill>
                          <a:srgbClr val="C00000"/>
                        </a:solidFill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单位</a:t>
                      </a:r>
                      <a:endParaRPr lang="en-US" altLang="en-US" sz="1600" b="1">
                        <a:solidFill>
                          <a:srgbClr val="C00000"/>
                        </a:solidFill>
                        <a:latin typeface="Comic Sans MS" panose="030F0702030302020204" pitchFamily="2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7355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最小值</a:t>
                      </a:r>
                      <a:endParaRPr lang="en-US" altLang="en-US" sz="1600" b="1">
                        <a:solidFill>
                          <a:srgbClr val="C00000"/>
                        </a:solidFill>
                        <a:latin typeface="Comic Sans MS" panose="030F0702030302020204" pitchFamily="2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典型值</a:t>
                      </a:r>
                      <a:endParaRPr lang="en-US" altLang="en-US" sz="1600" b="1">
                        <a:solidFill>
                          <a:srgbClr val="C00000"/>
                        </a:solidFill>
                        <a:latin typeface="Comic Sans MS" panose="030F0702030302020204" pitchFamily="2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最大值</a:t>
                      </a:r>
                      <a:endParaRPr lang="en-US" altLang="en-US" sz="1600" b="1">
                        <a:solidFill>
                          <a:srgbClr val="C00000"/>
                        </a:solidFill>
                        <a:latin typeface="Comic Sans MS" panose="030F0702030302020204" pitchFamily="2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最小值</a:t>
                      </a:r>
                      <a:endParaRPr lang="en-US" altLang="en-US" sz="1600" b="1">
                        <a:solidFill>
                          <a:srgbClr val="C00000"/>
                        </a:solidFill>
                        <a:latin typeface="Comic Sans MS" panose="030F0702030302020204" pitchFamily="2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典型值</a:t>
                      </a:r>
                      <a:endParaRPr lang="en-US" altLang="en-US" sz="1600" b="1">
                        <a:solidFill>
                          <a:srgbClr val="C00000"/>
                        </a:solidFill>
                        <a:latin typeface="Comic Sans MS" panose="030F0702030302020204" pitchFamily="2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最大值</a:t>
                      </a:r>
                      <a:endParaRPr lang="en-US" altLang="en-US" sz="1600" b="1">
                        <a:solidFill>
                          <a:srgbClr val="C00000"/>
                        </a:solidFill>
                        <a:latin typeface="Comic Sans MS" panose="030F0702030302020204" pitchFamily="2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9215" name="文本框 1"/>
          <p:cNvSpPr txBox="1"/>
          <p:nvPr/>
        </p:nvSpPr>
        <p:spPr>
          <a:xfrm>
            <a:off x="768350" y="614363"/>
            <a:ext cx="8731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>
              <a:spcAft>
                <a:spcPts val="600"/>
              </a:spcAft>
            </a:pPr>
            <a:r>
              <a:rPr lang="zh-CN" altLang="en-US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定义：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49216" name="文本框 2"/>
          <p:cNvSpPr txBox="1"/>
          <p:nvPr/>
        </p:nvSpPr>
        <p:spPr>
          <a:xfrm>
            <a:off x="1641475" y="614363"/>
            <a:ext cx="1735138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前沿滞后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:T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PHL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;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49217" name="文本框 5"/>
          <p:cNvSpPr txBox="1"/>
          <p:nvPr/>
        </p:nvSpPr>
        <p:spPr>
          <a:xfrm>
            <a:off x="3522663" y="614363"/>
            <a:ext cx="1735137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>
              <a:spcAft>
                <a:spcPts val="600"/>
              </a:spcAft>
            </a:pP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后沿滞后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:T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PLH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;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49218" name="文本框 2"/>
          <p:cNvSpPr txBox="1"/>
          <p:nvPr/>
        </p:nvSpPr>
        <p:spPr>
          <a:xfrm>
            <a:off x="3206750" y="2041525"/>
            <a:ext cx="2366963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74HC/LS04数据表</a:t>
            </a:r>
            <a:endParaRPr lang="zh-CN" altLang="en-US" sz="2000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6275" y="5157788"/>
            <a:ext cx="6343650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1600" dirty="0">
                <a:latin typeface="Comic Sans MS" panose="030F0702030302020204" pitchFamily="2" charset="0"/>
                <a:ea typeface="宋体" panose="02010600030101010101" pitchFamily="2" charset="-122"/>
              </a:rPr>
              <a:t>注：数据来于</a:t>
            </a:r>
            <a:r>
              <a:rPr lang="en-US" altLang="zh-CN" sz="1600" dirty="0">
                <a:latin typeface="Comic Sans MS" panose="030F0702030302020204" pitchFamily="2" charset="0"/>
                <a:ea typeface="宋体" panose="02010600030101010101" pitchFamily="2" charset="-122"/>
              </a:rPr>
              <a:t>TI(Texas Intruments)</a:t>
            </a:r>
            <a:r>
              <a:rPr lang="zh-CN" altLang="en-US" sz="1600" dirty="0">
                <a:latin typeface="Comic Sans MS" panose="030F0702030302020204" pitchFamily="2" charset="0"/>
                <a:ea typeface="宋体" panose="02010600030101010101" pitchFamily="2" charset="-122"/>
              </a:rPr>
              <a:t>公司提供的</a:t>
            </a:r>
            <a:r>
              <a:rPr lang="en-US" altLang="zh-CN" sz="1600" dirty="0">
                <a:latin typeface="Comic Sans MS" panose="030F0702030302020204" pitchFamily="2" charset="0"/>
                <a:ea typeface="宋体" panose="02010600030101010101" pitchFamily="2" charset="-122"/>
              </a:rPr>
              <a:t>datasheet(</a:t>
            </a:r>
            <a:r>
              <a:rPr lang="zh-CN" altLang="en-US" sz="1600" dirty="0">
                <a:latin typeface="Comic Sans MS" panose="030F0702030302020204" pitchFamily="2" charset="0"/>
                <a:ea typeface="宋体" panose="02010600030101010101" pitchFamily="2" charset="-122"/>
              </a:rPr>
              <a:t>数据表</a:t>
            </a:r>
            <a:r>
              <a:rPr lang="en-US" altLang="zh-CN" sz="1600" dirty="0">
                <a:latin typeface="Comic Sans MS" panose="030F0702030302020204" pitchFamily="2" charset="0"/>
                <a:ea typeface="宋体" panose="02010600030101010101" pitchFamily="2" charset="-122"/>
              </a:rPr>
              <a:t>)</a:t>
            </a:r>
            <a:endParaRPr lang="en-US" altLang="zh-CN" sz="16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89475" y="5632450"/>
            <a:ext cx="1268413" cy="5064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>
              <a:lnSpc>
                <a:spcPct val="150000"/>
              </a:lnSpc>
              <a:spcAft>
                <a:spcPts val="600"/>
              </a:spcAft>
            </a:pP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T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PD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=9ns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。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4552950" y="4498975"/>
            <a:ext cx="739775" cy="1306513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4521200" y="4921250"/>
            <a:ext cx="771525" cy="884238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91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91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91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492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492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492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80"/>
                                        <p:tgtEl>
                                          <p:spTgt spid="492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80"/>
                                        <p:tgtEl>
                                          <p:spTgt spid="492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80"/>
                                        <p:tgtEl>
                                          <p:spTgt spid="492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2" dur="80"/>
                                        <p:tgtEl>
                                          <p:spTgt spid="492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3" dur="80"/>
                                        <p:tgtEl>
                                          <p:spTgt spid="492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80"/>
                                        <p:tgtEl>
                                          <p:spTgt spid="492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9" dur="80"/>
                                        <p:tgtEl>
                                          <p:spTgt spid="492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0" dur="80"/>
                                        <p:tgtEl>
                                          <p:spTgt spid="492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80"/>
                                        <p:tgtEl>
                                          <p:spTgt spid="492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5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6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3" grpId="0"/>
      <p:bldP spid="49153" grpId="1"/>
      <p:bldP spid="49215" grpId="0"/>
      <p:bldP spid="49215" grpId="1"/>
      <p:bldP spid="49216" grpId="0"/>
      <p:bldP spid="49216" grpId="1"/>
      <p:bldP spid="49217" grpId="0"/>
      <p:bldP spid="49217" grpId="1"/>
      <p:bldP spid="49218" grpId="0"/>
      <p:bldP spid="49218" grpId="1"/>
      <p:bldP spid="3" grpId="0"/>
      <p:bldP spid="3" grpId="1"/>
      <p:bldP spid="2" grpId="0"/>
      <p:bldP spid="2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177" name="对象 -2147481876"/>
          <p:cNvGraphicFramePr/>
          <p:nvPr/>
        </p:nvGraphicFramePr>
        <p:xfrm>
          <a:off x="1001713" y="1298575"/>
          <a:ext cx="3322637" cy="384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5" name="" r:id="rId1" imgW="1456055" imgH="1522095" progId="Visio.Drawing.11">
                  <p:embed/>
                </p:oleObj>
              </mc:Choice>
              <mc:Fallback>
                <p:oleObj name="" r:id="rId1" imgW="1456055" imgH="1522095" progId="Visio.Drawing.11">
                  <p:embed/>
                  <p:pic>
                    <p:nvPicPr>
                      <p:cNvPr id="0" name="图片 310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01713" y="1298575"/>
                        <a:ext cx="3322637" cy="3841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78" name="对象 -2147482449"/>
          <p:cNvGraphicFramePr/>
          <p:nvPr/>
        </p:nvGraphicFramePr>
        <p:xfrm>
          <a:off x="4619625" y="1298575"/>
          <a:ext cx="3859213" cy="367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6" name="" r:id="rId3" imgW="1251585" imgH="1858645" progId="Visio.Drawing.11">
                  <p:embed/>
                </p:oleObj>
              </mc:Choice>
              <mc:Fallback>
                <p:oleObj name="" r:id="rId3" imgW="1251585" imgH="1858645" progId="Visio.Drawing.11">
                  <p:embed/>
                  <p:pic>
                    <p:nvPicPr>
                      <p:cNvPr id="0" name="图片 310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19625" y="1298575"/>
                        <a:ext cx="3859213" cy="3673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79" name="文本框 5"/>
          <p:cNvSpPr txBox="1"/>
          <p:nvPr/>
        </p:nvSpPr>
        <p:spPr>
          <a:xfrm>
            <a:off x="811848" y="700405"/>
            <a:ext cx="39878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◆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传输延迟时间对门电路性能的影响</a:t>
            </a:r>
            <a:endParaRPr lang="zh-CN" altLang="en-US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50180" name="文本框 6"/>
          <p:cNvSpPr txBox="1"/>
          <p:nvPr/>
        </p:nvSpPr>
        <p:spPr>
          <a:xfrm>
            <a:off x="4619308" y="5300663"/>
            <a:ext cx="3721100" cy="6461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☆ </a:t>
            </a:r>
            <a:r>
              <a:rPr lang="zh-CN" altLang="en-US" sz="36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功能与性能 </a:t>
            </a:r>
            <a:r>
              <a:rPr lang="en-US" altLang="zh-CN" sz="360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☆</a:t>
            </a:r>
            <a:endParaRPr lang="en-US" altLang="zh-CN" sz="3600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0181" name="矩形 11270"/>
          <p:cNvSpPr/>
          <p:nvPr/>
        </p:nvSpPr>
        <p:spPr>
          <a:xfrm>
            <a:off x="5738813" y="1724025"/>
            <a:ext cx="93662" cy="3008313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50182" name="矩形 11270"/>
          <p:cNvSpPr/>
          <p:nvPr/>
        </p:nvSpPr>
        <p:spPr>
          <a:xfrm>
            <a:off x="6583363" y="1708150"/>
            <a:ext cx="76200" cy="3008313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59523" y="5229225"/>
            <a:ext cx="24749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理论分析：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Y=(AB)'=1</a:t>
            </a:r>
            <a:endParaRPr lang="en-US" altLang="zh-CN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77113" y="1044575"/>
            <a:ext cx="11017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实际输出</a:t>
            </a:r>
            <a:endParaRPr lang="zh-CN" altLang="en-US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H="1">
            <a:off x="5867400" y="1412875"/>
            <a:ext cx="2089150" cy="2808288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 flipH="1">
            <a:off x="6661150" y="1412875"/>
            <a:ext cx="1295400" cy="2808288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501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501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0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0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8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9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99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99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1" dur="80"/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2" dur="80"/>
                                        <p:tgtEl>
                                          <p:spTgt spid="501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80"/>
                                        <p:tgtEl>
                                          <p:spTgt spid="501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/>
      <p:bldP spid="50179" grpId="1"/>
      <p:bldP spid="50180" grpId="0"/>
      <p:bldP spid="50180" grpId="1"/>
      <p:bldP spid="50181" grpId="0" animBg="1"/>
      <p:bldP spid="50181" grpId="1" animBg="1"/>
      <p:bldP spid="50182" grpId="0" animBg="1"/>
      <p:bldP spid="50182" grpId="1" animBg="1"/>
      <p:bldP spid="2" grpId="0"/>
      <p:bldP spid="2" grpId="1"/>
      <p:bldP spid="3" grpId="0"/>
      <p:bldP spid="3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AutoShape 5"/>
          <p:cNvSpPr/>
          <p:nvPr/>
        </p:nvSpPr>
        <p:spPr>
          <a:xfrm>
            <a:off x="636588" y="652463"/>
            <a:ext cx="8099425" cy="506412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chemeClr val="hlink"/>
              </a:gs>
              <a:gs pos="100000">
                <a:srgbClr val="006B6B"/>
              </a:gs>
            </a:gsLst>
            <a:lin ang="5400000" scaled="1"/>
            <a:tileRect/>
          </a:gradFill>
          <a:ln w="25400" cap="flat" cmpd="sng">
            <a:solidFill>
              <a:srgbClr val="FEFFFF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2699999" algn="ctr" rotWithShape="0">
              <a:srgbClr val="000000">
                <a:alpha val="50000"/>
              </a:srgbClr>
            </a:outerShdw>
          </a:effectLst>
        </p:spPr>
        <p:txBody>
          <a:bodyPr wrap="none" anchor="ctr" anchorCtr="0"/>
          <a:lstStyle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3"/>
          <p:cNvSpPr txBox="1"/>
          <p:nvPr/>
        </p:nvSpPr>
        <p:spPr>
          <a:xfrm>
            <a:off x="636588" y="722313"/>
            <a:ext cx="795020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noProof="1">
                <a:solidFill>
                  <a:schemeClr val="accent3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【例3-1】CMOS反相器驱动电路如图3-21所示。计算反相器的扇出系数。</a:t>
            </a:r>
            <a:endParaRPr lang="en-US" altLang="zh-CN" noProof="1">
              <a:solidFill>
                <a:schemeClr val="accent3"/>
              </a:solidFill>
              <a:ea typeface="宋体" panose="02010600030101010101" pitchFamily="2" charset="-122"/>
              <a:cs typeface="Comic Sans MS" panose="030F0702030302020204" pitchFamily="2" charset="0"/>
            </a:endParaRPr>
          </a:p>
        </p:txBody>
      </p:sp>
      <p:pic>
        <p:nvPicPr>
          <p:cNvPr id="51203" name="图片 74" descr="3-5-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340"/>
          <a:stretch>
            <a:fillRect/>
          </a:stretch>
        </p:blipFill>
        <p:spPr>
          <a:xfrm>
            <a:off x="612140" y="1289050"/>
            <a:ext cx="2495550" cy="2482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04" name="文本框 4"/>
          <p:cNvSpPr txBox="1"/>
          <p:nvPr/>
        </p:nvSpPr>
        <p:spPr>
          <a:xfrm>
            <a:off x="3431540" y="2149475"/>
            <a:ext cx="5226050" cy="17526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latin typeface="Times New Roman" panose="02020603050405020304" pitchFamily="2" charset="0"/>
                <a:ea typeface="宋体" panose="02010600030101010101" pitchFamily="2" charset="-122"/>
              </a:rPr>
              <a:t>   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查阅CMOS反相器74HC04的数据表可知：高电平输出电流的最大值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I</a:t>
            </a:r>
            <a:r>
              <a:rPr lang="en-US" altLang="zh-CN" baseline="-250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OH(max)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=-25mA，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低电平输出电流的最大值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I</a:t>
            </a:r>
            <a:r>
              <a:rPr lang="en-US" altLang="zh-CN" baseline="-250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OL(max)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=25mA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，而高、低电平输入电流的最大值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I</a:t>
            </a:r>
            <a:r>
              <a:rPr lang="en-US" altLang="zh-CN" baseline="-250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IH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(max)和I</a:t>
            </a:r>
            <a:r>
              <a:rPr lang="en-US" altLang="zh-CN" baseline="-250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IL(max)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为±1μA，</a:t>
            </a:r>
            <a:endParaRPr lang="en-US" altLang="zh-CN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51205" name="文本框 5"/>
          <p:cNvSpPr txBox="1"/>
          <p:nvPr/>
        </p:nvSpPr>
        <p:spPr>
          <a:xfrm>
            <a:off x="1763713" y="3883978"/>
            <a:ext cx="8318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>
                <a:latin typeface="Times New Roman" panose="02020603050405020304" pitchFamily="2" charset="0"/>
                <a:ea typeface="宋体" panose="02010600030101010101" pitchFamily="2" charset="-122"/>
              </a:rPr>
              <a:t>图3-21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51206" name="文本框 2"/>
          <p:cNvSpPr txBox="1"/>
          <p:nvPr/>
        </p:nvSpPr>
        <p:spPr>
          <a:xfrm>
            <a:off x="3846195" y="3970338"/>
            <a:ext cx="5027613" cy="17541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因此，CMOS反相器输出高电平时的扇出系数</a:t>
            </a:r>
            <a:endParaRPr lang="en-US" altLang="zh-CN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    </a:t>
            </a:r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en-US" altLang="zh-CN" i="1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N</a:t>
            </a:r>
            <a:r>
              <a:rPr lang="en-US" altLang="zh-CN" baseline="-2500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H</a:t>
            </a:r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=I</a:t>
            </a:r>
            <a:r>
              <a:rPr lang="en-US" altLang="zh-CN" baseline="-2500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OH(max)</a:t>
            </a:r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/I</a:t>
            </a:r>
            <a:r>
              <a:rPr lang="en-US" altLang="zh-CN" baseline="-2500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IH(max)</a:t>
            </a:r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=25000</a:t>
            </a:r>
            <a:endParaRPr lang="en-US" altLang="zh-CN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和输出低电平时的扇出系数</a:t>
            </a:r>
            <a:endParaRPr lang="en-US" altLang="zh-CN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    </a:t>
            </a:r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en-US" altLang="zh-CN" i="1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N</a:t>
            </a:r>
            <a:r>
              <a:rPr lang="en-US" altLang="zh-CN" baseline="-2500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L</a:t>
            </a:r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=I</a:t>
            </a:r>
            <a:r>
              <a:rPr lang="en-US" altLang="zh-CN" baseline="-2500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OL(max)</a:t>
            </a:r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/I</a:t>
            </a:r>
            <a:r>
              <a:rPr lang="en-US" altLang="zh-CN" baseline="-2500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IL(max)</a:t>
            </a:r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=25000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51207" name="文本框 3"/>
          <p:cNvSpPr txBox="1"/>
          <p:nvPr/>
        </p:nvSpPr>
        <p:spPr>
          <a:xfrm>
            <a:off x="1703705" y="5910263"/>
            <a:ext cx="6745288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所以，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单从静态</a:t>
            </a:r>
            <a:r>
              <a:rPr lang="zh-CN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特性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上考虑，CMOS反相器</a:t>
            </a:r>
            <a:r>
              <a:rPr lang="zh-CN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的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扇出系数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非常</a:t>
            </a:r>
            <a:r>
              <a:rPr lang="zh-CN" altLang="en-US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大！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95638" y="1227138"/>
            <a:ext cx="5391150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扇出系数(Fan-out Ratio)</a:t>
            </a:r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</a:rPr>
              <a:t>是指门电路能够驱动同类门的个数，是衡量门电路带负载能力的重要参数。</a:t>
            </a:r>
            <a:endParaRPr lang="zh-CN" altLang="zh-CN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827405" y="4364355"/>
          <a:ext cx="2919730" cy="1435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8" name="" r:id="rId3" imgW="5943600" imgH="2181225" progId="Paint.Picture">
                  <p:embed/>
                </p:oleObj>
              </mc:Choice>
              <mc:Fallback>
                <p:oleObj name="" r:id="rId3" imgW="5943600" imgH="2181225" progId="Paint.Picture">
                  <p:embed/>
                  <p:pic>
                    <p:nvPicPr>
                      <p:cNvPr id="0" name="图片 310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7405" y="4364355"/>
                        <a:ext cx="2919730" cy="14357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80"/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80"/>
                                        <p:tgtEl>
                                          <p:spTgt spid="512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80"/>
                                        <p:tgtEl>
                                          <p:spTgt spid="512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1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3" dur="80"/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4" dur="80"/>
                                        <p:tgtEl>
                                          <p:spTgt spid="512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80"/>
                                        <p:tgtEl>
                                          <p:spTgt spid="512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1" grpId="0" bldLvl="0" animBg="1"/>
      <p:bldP spid="51201" grpId="1" animBg="1"/>
      <p:bldP spid="2" grpId="0"/>
      <p:bldP spid="2" grpId="1"/>
      <p:bldP spid="51204" grpId="0"/>
      <p:bldP spid="51204" grpId="1"/>
      <p:bldP spid="51205" grpId="0"/>
      <p:bldP spid="51205" grpId="1"/>
      <p:bldP spid="51206" grpId="0"/>
      <p:bldP spid="51206" grpId="1"/>
      <p:bldP spid="51207" grpId="0"/>
      <p:bldP spid="51207" grpId="1"/>
      <p:bldP spid="3" grpId="0"/>
      <p:bldP spid="3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文本框 4"/>
          <p:cNvSpPr txBox="1"/>
          <p:nvPr/>
        </p:nvSpPr>
        <p:spPr>
          <a:xfrm>
            <a:off x="774700" y="557213"/>
            <a:ext cx="7791450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但是，这种分析没有考虑</a:t>
            </a:r>
            <a:r>
              <a:rPr lang="zh-CN" altLang="en-US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门电路</a:t>
            </a:r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的动态特性。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考虑到CMOS反相器</a:t>
            </a:r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</a:rPr>
              <a:t>的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动态特性时，驱动的负载</a:t>
            </a:r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</a:rPr>
              <a:t>门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越多，驱动门的开关速度越低。</a:t>
            </a:r>
            <a:endParaRPr lang="en-US" altLang="zh-CN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52226" name="文本框 3"/>
          <p:cNvSpPr txBox="1"/>
          <p:nvPr/>
        </p:nvSpPr>
        <p:spPr>
          <a:xfrm>
            <a:off x="914400" y="1381125"/>
            <a:ext cx="5634038" cy="1338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  查阅74HC04数据表</a:t>
            </a:r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</a:rPr>
              <a:t>，可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推出74HC04的传输延迟时间t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</a:rPr>
              <a:t>PD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=(t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</a:rPr>
              <a:t>PHL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+t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</a:rPr>
              <a:t>PLH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)/2=9ns，</a:t>
            </a:r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</a:rPr>
              <a:t>说明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CMOS反相器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驱动一个</a:t>
            </a:r>
            <a:r>
              <a:rPr lang="en-US" altLang="zh-CN" b="0" i="1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C</a:t>
            </a:r>
            <a:r>
              <a:rPr lang="en-US" altLang="zh-CN" b="0" baseline="-2500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L</a:t>
            </a:r>
            <a:r>
              <a:rPr lang="en-US" altLang="zh-CN" b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=50pF</a:t>
            </a:r>
            <a:r>
              <a:rPr lang="zh-CN" altLang="en-US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的电容负载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时，驱动门的开关时间为9ns。</a:t>
            </a:r>
            <a:endParaRPr lang="en-US" altLang="zh-CN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52227" name="文本框 1"/>
          <p:cNvSpPr txBox="1"/>
          <p:nvPr/>
        </p:nvSpPr>
        <p:spPr>
          <a:xfrm>
            <a:off x="982663" y="4110355"/>
            <a:ext cx="7583487" cy="1338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  当CMOS反相器驱动</a:t>
            </a:r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</a:rPr>
              <a:t>两个</a:t>
            </a:r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反相器</a:t>
            </a:r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</a:rPr>
              <a:t>时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，由于负载门的输入为并联关系，所以负载门</a:t>
            </a:r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</a:rPr>
              <a:t>的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电容效应加倍，因而导致驱动门的开关时间也加倍，即驱动门的工作速度降低了50%。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52228" name="文本框 2"/>
          <p:cNvSpPr txBox="1"/>
          <p:nvPr/>
        </p:nvSpPr>
        <p:spPr>
          <a:xfrm>
            <a:off x="914400" y="5359718"/>
            <a:ext cx="7929563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</a:t>
            </a:r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因此</a:t>
            </a:r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，</a:t>
            </a:r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对于CMOS门电路，扇出系数通常由数字系统对门电路工作速度的需求决定的。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47109" name="图片 74" descr="3-5-17"/>
          <p:cNvPicPr>
            <a:picLocks noChangeAspect="1"/>
          </p:cNvPicPr>
          <p:nvPr/>
        </p:nvPicPr>
        <p:blipFill>
          <a:blip r:embed="rId1"/>
          <a:srcRect t="340"/>
          <a:stretch>
            <a:fillRect/>
          </a:stretch>
        </p:blipFill>
        <p:spPr>
          <a:xfrm>
            <a:off x="6443663" y="1340485"/>
            <a:ext cx="2312987" cy="2557463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2" name="对象 1"/>
          <p:cNvGraphicFramePr/>
          <p:nvPr/>
        </p:nvGraphicFramePr>
        <p:xfrm>
          <a:off x="2224088" y="2811780"/>
          <a:ext cx="3486150" cy="137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2" name="" r:id="rId2" imgW="5905500" imgH="2514600" progId="Paint.Picture">
                  <p:embed/>
                </p:oleObj>
              </mc:Choice>
              <mc:Fallback>
                <p:oleObj name="" r:id="rId2" imgW="5905500" imgH="2514600" progId="Paint.Picture">
                  <p:embed/>
                  <p:pic>
                    <p:nvPicPr>
                      <p:cNvPr id="0" name="图片 310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24088" y="2811780"/>
                        <a:ext cx="3486150" cy="1377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2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6" dur="80"/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7" dur="80"/>
                                        <p:tgtEl>
                                          <p:spTgt spid="522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80"/>
                                        <p:tgtEl>
                                          <p:spTgt spid="522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5" grpId="0"/>
      <p:bldP spid="52225" grpId="1"/>
      <p:bldP spid="52226" grpId="0"/>
      <p:bldP spid="52226" grpId="1"/>
      <p:bldP spid="52227" grpId="0"/>
      <p:bldP spid="52227" grpId="1"/>
      <p:bldP spid="52228" grpId="0"/>
      <p:bldP spid="52228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图片 32772"/>
          <p:cNvPicPr>
            <a:picLocks noChangeAspect="1"/>
          </p:cNvPicPr>
          <p:nvPr/>
        </p:nvPicPr>
        <p:blipFill>
          <a:blip r:embed="rId1"/>
          <a:srcRect b="10327"/>
          <a:stretch>
            <a:fillRect/>
          </a:stretch>
        </p:blipFill>
        <p:spPr>
          <a:xfrm>
            <a:off x="903288" y="1104900"/>
            <a:ext cx="5238750" cy="2698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3251" name="图片 327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163" y="1184275"/>
            <a:ext cx="1481137" cy="2416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3252" name="图片 327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675" y="4667250"/>
            <a:ext cx="2249488" cy="14303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3253" name="图片 327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1913" y="4667250"/>
            <a:ext cx="2262187" cy="1406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3254" name="文本框 1"/>
          <p:cNvSpPr txBox="1"/>
          <p:nvPr/>
        </p:nvSpPr>
        <p:spPr>
          <a:xfrm>
            <a:off x="1354138" y="4051300"/>
            <a:ext cx="17907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与非门原理电路</a:t>
            </a:r>
            <a:endParaRPr lang="zh-CN" altLang="en-US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53255" name="文本框 2"/>
          <p:cNvSpPr txBox="1"/>
          <p:nvPr/>
        </p:nvSpPr>
        <p:spPr>
          <a:xfrm>
            <a:off x="3962400" y="4051300"/>
            <a:ext cx="1792288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或非门原理电路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53256" name="文本框 21508"/>
          <p:cNvSpPr txBox="1"/>
          <p:nvPr/>
        </p:nvSpPr>
        <p:spPr>
          <a:xfrm>
            <a:off x="816610" y="671830"/>
            <a:ext cx="32893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4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3. </a:t>
            </a:r>
            <a:r>
              <a:rPr lang="zh-CN" altLang="en-US" sz="24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其它</a:t>
            </a:r>
            <a:r>
              <a:rPr lang="en-US" altLang="zh-CN" sz="24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CMOS</a:t>
            </a:r>
            <a:r>
              <a:rPr lang="zh-CN" altLang="en-US" sz="24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逻辑门</a:t>
            </a:r>
            <a:endParaRPr lang="zh-CN" altLang="en-US" sz="2400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53257" name="矩形 11270"/>
          <p:cNvSpPr/>
          <p:nvPr/>
        </p:nvSpPr>
        <p:spPr>
          <a:xfrm>
            <a:off x="2047875" y="2535238"/>
            <a:ext cx="1044575" cy="1268412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53258" name="矩形 11270"/>
          <p:cNvSpPr/>
          <p:nvPr/>
        </p:nvSpPr>
        <p:spPr>
          <a:xfrm>
            <a:off x="4827588" y="1439863"/>
            <a:ext cx="925512" cy="1095375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53259" name="矩形 11270"/>
          <p:cNvSpPr/>
          <p:nvPr/>
        </p:nvSpPr>
        <p:spPr>
          <a:xfrm>
            <a:off x="3962400" y="2535238"/>
            <a:ext cx="1936750" cy="1268412"/>
          </a:xfrm>
          <a:prstGeom prst="rect">
            <a:avLst/>
          </a:prstGeom>
          <a:solidFill>
            <a:srgbClr val="A6A6A6">
              <a:alpha val="25999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53260" name="矩形 11270"/>
          <p:cNvSpPr/>
          <p:nvPr/>
        </p:nvSpPr>
        <p:spPr>
          <a:xfrm>
            <a:off x="1158875" y="4997450"/>
            <a:ext cx="2173288" cy="747713"/>
          </a:xfrm>
          <a:prstGeom prst="rect">
            <a:avLst/>
          </a:prstGeom>
          <a:solidFill>
            <a:srgbClr val="A6A6A6">
              <a:alpha val="25999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3" name="矩形 11270"/>
          <p:cNvSpPr/>
          <p:nvPr/>
        </p:nvSpPr>
        <p:spPr>
          <a:xfrm>
            <a:off x="1281113" y="1393825"/>
            <a:ext cx="1938337" cy="1268413"/>
          </a:xfrm>
          <a:prstGeom prst="rect">
            <a:avLst/>
          </a:prstGeom>
          <a:solidFill>
            <a:srgbClr val="A6A6A6">
              <a:alpha val="25998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4" name="左箭头 3"/>
          <p:cNvSpPr/>
          <p:nvPr/>
        </p:nvSpPr>
        <p:spPr>
          <a:xfrm>
            <a:off x="6327775" y="1733550"/>
            <a:ext cx="365125" cy="215900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5" name="左箭头 4"/>
          <p:cNvSpPr/>
          <p:nvPr/>
        </p:nvSpPr>
        <p:spPr>
          <a:xfrm>
            <a:off x="6421438" y="3060700"/>
            <a:ext cx="366713" cy="215900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6" name="矩形 11270"/>
          <p:cNvSpPr/>
          <p:nvPr/>
        </p:nvSpPr>
        <p:spPr>
          <a:xfrm>
            <a:off x="3944938" y="5246688"/>
            <a:ext cx="2185987" cy="827087"/>
          </a:xfrm>
          <a:prstGeom prst="rect">
            <a:avLst/>
          </a:prstGeom>
          <a:solidFill>
            <a:srgbClr val="A6A6A6">
              <a:alpha val="25998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532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532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3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0" dur="80"/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1" dur="80"/>
                                        <p:tgtEl>
                                          <p:spTgt spid="532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80"/>
                                        <p:tgtEl>
                                          <p:spTgt spid="532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3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4" dur="80"/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5" dur="80"/>
                                        <p:tgtEl>
                                          <p:spTgt spid="532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80"/>
                                        <p:tgtEl>
                                          <p:spTgt spid="532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53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4" grpId="0"/>
      <p:bldP spid="53254" grpId="1"/>
      <p:bldP spid="53255" grpId="0"/>
      <p:bldP spid="53255" grpId="1"/>
      <p:bldP spid="53256" grpId="0"/>
      <p:bldP spid="53256" grpId="1"/>
      <p:bldP spid="53257" grpId="0" animBg="1"/>
      <p:bldP spid="53257" grpId="1" animBg="1"/>
      <p:bldP spid="53258" grpId="0" animBg="1"/>
      <p:bldP spid="53258" grpId="1" animBg="1"/>
      <p:bldP spid="53259" grpId="0" animBg="1"/>
      <p:bldP spid="53259" grpId="1" animBg="1"/>
      <p:bldP spid="53260" grpId="0" bldLvl="0" animBg="1"/>
      <p:bldP spid="53260" grpId="1" animBg="1"/>
      <p:bldP spid="3" grpId="0" bldLvl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bldLvl="0" animBg="1"/>
      <p:bldP spid="6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图片 33793"/>
          <p:cNvPicPr>
            <a:picLocks noChangeAspect="1"/>
          </p:cNvPicPr>
          <p:nvPr/>
        </p:nvPicPr>
        <p:blipFill>
          <a:blip r:embed="rId1"/>
          <a:srcRect b="10994"/>
          <a:stretch>
            <a:fillRect/>
          </a:stretch>
        </p:blipFill>
        <p:spPr>
          <a:xfrm>
            <a:off x="1406525" y="3571875"/>
            <a:ext cx="7446963" cy="27320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4274" name="图片 337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538" y="1146175"/>
            <a:ext cx="4406900" cy="17033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4275" name="文本框 33795"/>
          <p:cNvSpPr txBox="1"/>
          <p:nvPr/>
        </p:nvSpPr>
        <p:spPr>
          <a:xfrm>
            <a:off x="684213" y="620713"/>
            <a:ext cx="44640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原理电路存在的缺点（与非门为例）：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276" name="文本框 33796"/>
          <p:cNvSpPr txBox="1"/>
          <p:nvPr/>
        </p:nvSpPr>
        <p:spPr>
          <a:xfrm>
            <a:off x="898525" y="3203575"/>
            <a:ext cx="13747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改进电路：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4277" name="图片 337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925" y="1079500"/>
            <a:ext cx="2008188" cy="20335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4278" name="矩形 11270"/>
          <p:cNvSpPr/>
          <p:nvPr/>
        </p:nvSpPr>
        <p:spPr>
          <a:xfrm>
            <a:off x="3059113" y="4057650"/>
            <a:ext cx="1316037" cy="1938338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54279" name="矩形 11270"/>
          <p:cNvSpPr/>
          <p:nvPr/>
        </p:nvSpPr>
        <p:spPr>
          <a:xfrm>
            <a:off x="1852613" y="3776663"/>
            <a:ext cx="588962" cy="1036637"/>
          </a:xfrm>
          <a:prstGeom prst="rect">
            <a:avLst/>
          </a:prstGeom>
          <a:solidFill>
            <a:srgbClr val="A6A6A6">
              <a:alpha val="25999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54280" name="矩形 11270"/>
          <p:cNvSpPr/>
          <p:nvPr/>
        </p:nvSpPr>
        <p:spPr>
          <a:xfrm>
            <a:off x="2443163" y="4362450"/>
            <a:ext cx="615950" cy="1012825"/>
          </a:xfrm>
          <a:prstGeom prst="rect">
            <a:avLst/>
          </a:prstGeom>
          <a:solidFill>
            <a:srgbClr val="A6A6A6">
              <a:alpha val="25999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54281" name="矩形 11270"/>
          <p:cNvSpPr/>
          <p:nvPr/>
        </p:nvSpPr>
        <p:spPr>
          <a:xfrm>
            <a:off x="4425950" y="4727575"/>
            <a:ext cx="522288" cy="1268413"/>
          </a:xfrm>
          <a:prstGeom prst="rect">
            <a:avLst/>
          </a:prstGeom>
          <a:solidFill>
            <a:srgbClr val="A6A6A6">
              <a:alpha val="25999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2" name="矩形 11270"/>
          <p:cNvSpPr/>
          <p:nvPr/>
        </p:nvSpPr>
        <p:spPr>
          <a:xfrm>
            <a:off x="6494463" y="4057650"/>
            <a:ext cx="1754187" cy="1120775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064250" y="3408363"/>
            <a:ext cx="2262188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Y=(A'+B')''=(AB)'</a:t>
            </a:r>
            <a:endParaRPr lang="en-US" altLang="zh-CN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4" name="矩形 11270"/>
          <p:cNvSpPr/>
          <p:nvPr/>
        </p:nvSpPr>
        <p:spPr>
          <a:xfrm>
            <a:off x="3609975" y="1554163"/>
            <a:ext cx="4799013" cy="1395412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542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542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4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4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80"/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80"/>
                                        <p:tgtEl>
                                          <p:spTgt spid="542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80"/>
                                        <p:tgtEl>
                                          <p:spTgt spid="542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4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0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1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/>
      <p:bldP spid="54275" grpId="1"/>
      <p:bldP spid="54276" grpId="0"/>
      <p:bldP spid="54276" grpId="1"/>
      <p:bldP spid="54278" grpId="0" animBg="1"/>
      <p:bldP spid="54278" grpId="1" animBg="1"/>
      <p:bldP spid="54279" grpId="0" animBg="1"/>
      <p:bldP spid="54279" grpId="1" animBg="1"/>
      <p:bldP spid="54280" grpId="0" animBg="1"/>
      <p:bldP spid="54280" grpId="1" animBg="1"/>
      <p:bldP spid="54281" grpId="0" animBg="1"/>
      <p:bldP spid="54281" grpId="1" animBg="1"/>
      <p:bldP spid="2" grpId="0" bldLvl="0" animBg="1"/>
      <p:bldP spid="2" grpId="1" animBg="1"/>
      <p:bldP spid="3" grpId="0"/>
      <p:bldP spid="3" grpId="1"/>
      <p:bldP spid="4" grpId="0" bldLvl="0" animBg="1"/>
      <p:bldP spid="4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AutoShape 5"/>
          <p:cNvSpPr/>
          <p:nvPr/>
        </p:nvSpPr>
        <p:spPr>
          <a:xfrm>
            <a:off x="905193" y="2858770"/>
            <a:ext cx="5099050" cy="3200400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chemeClr val="hlink"/>
              </a:gs>
              <a:gs pos="100000">
                <a:srgbClr val="006B6B"/>
              </a:gs>
            </a:gsLst>
            <a:lin ang="5400000" scaled="1"/>
            <a:tileRect/>
          </a:gradFill>
          <a:ln w="25400" cap="flat" cmpd="sng">
            <a:solidFill>
              <a:srgbClr val="FEFFFF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2699999" algn="ctr" rotWithShape="0">
              <a:srgbClr val="000000">
                <a:alpha val="50000"/>
              </a:srgbClr>
            </a:outerShdw>
          </a:effectLst>
        </p:spPr>
        <p:txBody>
          <a:bodyPr wrap="none" anchor="ctr" anchorCtr="0"/>
          <a:lstStyle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55298" name="对象 -2147482446"/>
          <p:cNvGraphicFramePr/>
          <p:nvPr/>
        </p:nvGraphicFramePr>
        <p:xfrm>
          <a:off x="1475740" y="620078"/>
          <a:ext cx="6457950" cy="188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6" name="" r:id="rId1" imgW="5778500" imgH="1638300" progId="Visio.Drawing.11">
                  <p:embed/>
                </p:oleObj>
              </mc:Choice>
              <mc:Fallback>
                <p:oleObj name="" r:id="rId1" imgW="5778500" imgH="1638300" progId="Visio.Drawing.11">
                  <p:embed/>
                  <p:pic>
                    <p:nvPicPr>
                      <p:cNvPr id="0" name="图片 310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75740" y="620078"/>
                        <a:ext cx="6457950" cy="18811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299" name="文本框 99"/>
          <p:cNvSpPr txBox="1"/>
          <p:nvPr/>
        </p:nvSpPr>
        <p:spPr>
          <a:xfrm>
            <a:off x="2339658" y="2429510"/>
            <a:ext cx="1260475" cy="336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1600">
                <a:solidFill>
                  <a:srgbClr val="009AD0"/>
                </a:solidFill>
                <a:latin typeface="Comic Sans MS" panose="030F0702030302020204" pitchFamily="2" charset="0"/>
                <a:ea typeface="黑体" panose="02010609060101010101" pitchFamily="2" charset="-122"/>
              </a:rPr>
              <a:t>74HC00            </a:t>
            </a:r>
            <a:r>
              <a:rPr lang="en-US" altLang="zh-CN" sz="160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              </a:t>
            </a:r>
            <a:r>
              <a:rPr lang="en-US" altLang="zh-CN" sz="1600">
                <a:solidFill>
                  <a:srgbClr val="009AD0"/>
                </a:solidFill>
                <a:latin typeface="Comic Sans MS" panose="030F0702030302020204" pitchFamily="2" charset="0"/>
                <a:ea typeface="黑体" panose="02010609060101010101" pitchFamily="2" charset="-122"/>
              </a:rPr>
              <a:t> </a:t>
            </a:r>
            <a:endParaRPr lang="en-US" altLang="en-US" sz="1600">
              <a:solidFill>
                <a:srgbClr val="009AD0"/>
              </a:solidFill>
              <a:latin typeface="Comic Sans MS" panose="030F0702030302020204" pitchFamily="2" charset="0"/>
              <a:ea typeface="黑体" panose="02010609060101010101" pitchFamily="2" charset="-122"/>
            </a:endParaRPr>
          </a:p>
        </p:txBody>
      </p:sp>
      <p:sp>
        <p:nvSpPr>
          <p:cNvPr id="2" name="文本框 3"/>
          <p:cNvSpPr txBox="1"/>
          <p:nvPr/>
        </p:nvSpPr>
        <p:spPr>
          <a:xfrm>
            <a:off x="957580" y="2958783"/>
            <a:ext cx="5099050" cy="29987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noProof="1">
                <a:solidFill>
                  <a:schemeClr val="accent3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【例3-2】飞机着陆时，要求机头和两翼下的三个起落架均处于“放下”状态。当驾驶员打开“放下起落架”开关后，如果三个起落架均已放下则绿色指示灯亮，表示起落架状态正常；若三个起落中任何一个未正常放下则红色指示灯亮，提示驾驶员起落架有故障。设计监视起落架状态的逻辑电路，能够实现上述功能要求。</a:t>
            </a:r>
            <a:endParaRPr lang="en-US" altLang="zh-CN" noProof="1">
              <a:solidFill>
                <a:schemeClr val="accent3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pic>
        <p:nvPicPr>
          <p:cNvPr id="3" name="图片 2" descr="飞机降落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175" y="3030538"/>
            <a:ext cx="2565400" cy="1825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6327" name="文本框 2"/>
          <p:cNvSpPr txBox="1"/>
          <p:nvPr/>
        </p:nvSpPr>
        <p:spPr>
          <a:xfrm>
            <a:off x="6383338" y="5057775"/>
            <a:ext cx="2068512" cy="9223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分析</a:t>
            </a:r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：</a:t>
            </a:r>
            <a:r>
              <a:rPr lang="en-US" altLang="zh-CN">
                <a:solidFill>
                  <a:srgbClr val="0D0D0D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black-box,</a:t>
            </a:r>
            <a:endParaRPr lang="en-US" altLang="zh-CN">
              <a:solidFill>
                <a:srgbClr val="0D0D0D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D0D0D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       </a:t>
            </a:r>
            <a:r>
              <a:rPr lang="zh-CN" altLang="zh-CN">
                <a:solidFill>
                  <a:srgbClr val="0D0D0D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因？果？</a:t>
            </a:r>
            <a:endParaRPr lang="zh-CN" altLang="zh-CN">
              <a:solidFill>
                <a:srgbClr val="0D0D0D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24525" y="2459990"/>
            <a:ext cx="10588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>
                <a:solidFill>
                  <a:srgbClr val="009AD0"/>
                </a:solidFill>
                <a:latin typeface="Comic Sans MS" panose="030F0702030302020204" pitchFamily="2" charset="0"/>
                <a:ea typeface="黑体" panose="02010609060101010101" pitchFamily="2" charset="-122"/>
              </a:rPr>
              <a:t>74HC02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5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5529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552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552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7" dur="80"/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8" dur="80"/>
                                        <p:tgtEl>
                                          <p:spTgt spid="563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80"/>
                                        <p:tgtEl>
                                          <p:spTgt spid="563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7" grpId="0" bldLvl="0" animBg="1"/>
      <p:bldP spid="55297" grpId="1" animBg="1"/>
      <p:bldP spid="55299" grpId="0"/>
      <p:bldP spid="55299" grpId="1"/>
      <p:bldP spid="2" grpId="0"/>
      <p:bldP spid="2" grpId="1"/>
      <p:bldP spid="56327" grpId="0"/>
      <p:bldP spid="56327" grpId="1"/>
      <p:bldP spid="4" grpId="0"/>
      <p:bldP spid="4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文本框 3"/>
          <p:cNvSpPr txBox="1"/>
          <p:nvPr/>
        </p:nvSpPr>
        <p:spPr>
          <a:xfrm>
            <a:off x="849313" y="4894263"/>
            <a:ext cx="4657725" cy="13382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若将</a:t>
            </a:r>
            <a:r>
              <a:rPr lang="en-US" altLang="zh-CN" i="1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Y</a:t>
            </a:r>
            <a:r>
              <a:rPr lang="en-US" altLang="zh-CN" baseline="-2500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G</a:t>
            </a:r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设计成低电平有效，即取</a:t>
            </a:r>
            <a:endParaRPr lang="en-US" altLang="zh-CN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    </a:t>
            </a:r>
            <a:r>
              <a:rPr lang="en-US" altLang="zh-CN" i="1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Y</a:t>
            </a:r>
            <a:r>
              <a:rPr lang="en-US" altLang="zh-CN" i="1" baseline="-2500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G</a:t>
            </a:r>
            <a:r>
              <a:rPr lang="en-US" altLang="zh-CN" i="1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'=(ABC)'  </a:t>
            </a:r>
            <a:r>
              <a:rPr lang="zh-CN" altLang="en-US" i="1">
                <a:latin typeface="Comic Sans MS" panose="030F0702030302020204" pitchFamily="2" charset="0"/>
                <a:ea typeface="宋体" panose="02010600030101010101" pitchFamily="2" charset="-122"/>
              </a:rPr>
              <a:t>（</a:t>
            </a:r>
            <a:r>
              <a:rPr lang="en-US" altLang="zh-CN" i="1">
                <a:latin typeface="Comic Sans MS" panose="030F0702030302020204" pitchFamily="2" charset="0"/>
                <a:ea typeface="宋体" panose="02010600030101010101" pitchFamily="2" charset="-122"/>
              </a:rPr>
              <a:t>Y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</a:rPr>
              <a:t>G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为0</a:t>
            </a:r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</a:rPr>
              <a:t>时灯亮</a:t>
            </a:r>
            <a:r>
              <a:rPr lang="zh-CN" altLang="en-US" i="1">
                <a:latin typeface="Comic Sans MS" panose="030F0702030302020204" pitchFamily="2" charset="0"/>
                <a:ea typeface="宋体" panose="02010600030101010101" pitchFamily="2" charset="-122"/>
              </a:rPr>
              <a:t>）</a:t>
            </a:r>
            <a:endParaRPr lang="en-US" altLang="zh-CN" i="1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则逻辑函数Y</a:t>
            </a:r>
            <a:r>
              <a:rPr lang="en-US" altLang="zh-CN" baseline="-2500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G</a:t>
            </a:r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'和Y</a:t>
            </a:r>
            <a:r>
              <a:rPr lang="en-US" altLang="zh-CN" baseline="-2500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R</a:t>
            </a:r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均可以用与非门实现。</a:t>
            </a:r>
            <a:endParaRPr lang="en-US" altLang="zh-CN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56322" name="图片 7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5050" y="2681288"/>
            <a:ext cx="2741613" cy="3511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6323" name="文本框 10"/>
          <p:cNvSpPr txBox="1"/>
          <p:nvPr/>
        </p:nvSpPr>
        <p:spPr>
          <a:xfrm>
            <a:off x="5435600" y="3057525"/>
            <a:ext cx="1354138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灌电流负载</a:t>
            </a:r>
            <a:endParaRPr lang="zh-CN" altLang="zh-CN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cxnSp>
        <p:nvCxnSpPr>
          <p:cNvPr id="2" name="直接箭头连接符 1"/>
          <p:cNvCxnSpPr/>
          <p:nvPr/>
        </p:nvCxnSpPr>
        <p:spPr>
          <a:xfrm>
            <a:off x="6804025" y="3352800"/>
            <a:ext cx="1150938" cy="360363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325" name="文本框 10"/>
          <p:cNvSpPr txBox="1"/>
          <p:nvPr/>
        </p:nvSpPr>
        <p:spPr>
          <a:xfrm>
            <a:off x="5435600" y="5824538"/>
            <a:ext cx="146526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拉电流负载</a:t>
            </a:r>
            <a:endParaRPr lang="zh-CN" altLang="zh-CN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V="1">
            <a:off x="6789738" y="5262563"/>
            <a:ext cx="1150938" cy="744538"/>
          </a:xfrm>
          <a:prstGeom prst="straightConnector1">
            <a:avLst/>
          </a:prstGeom>
          <a:ln>
            <a:solidFill>
              <a:srgbClr val="0070C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327" name="文本框 2"/>
          <p:cNvSpPr txBox="1"/>
          <p:nvPr/>
        </p:nvSpPr>
        <p:spPr>
          <a:xfrm>
            <a:off x="744855" y="601663"/>
            <a:ext cx="13335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设计过程：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56328" name="文本框 4"/>
          <p:cNvSpPr txBox="1"/>
          <p:nvPr/>
        </p:nvSpPr>
        <p:spPr>
          <a:xfrm>
            <a:off x="683260" y="889000"/>
            <a:ext cx="4838700" cy="2168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latin typeface="Times New Roman" panose="02020603050405020304" pitchFamily="2" charset="0"/>
                <a:ea typeface="宋体" panose="02010600030101010101" pitchFamily="2" charset="-122"/>
              </a:rPr>
              <a:t>   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设</a:t>
            </a:r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</a:rPr>
              <a:t>三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个起落架传感器分别用</a:t>
            </a:r>
            <a:r>
              <a:rPr lang="en-US" altLang="zh-CN" i="1">
                <a:latin typeface="Comic Sans MS" panose="030F0702030302020204" pitchFamily="2" charset="0"/>
                <a:ea typeface="宋体" panose="02010600030101010101" pitchFamily="2" charset="-122"/>
              </a:rPr>
              <a:t>A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、</a:t>
            </a:r>
            <a:r>
              <a:rPr lang="en-US" altLang="zh-CN" i="1">
                <a:latin typeface="Comic Sans MS" panose="030F0702030302020204" pitchFamily="2" charset="0"/>
                <a:ea typeface="宋体" panose="02010600030101010101" pitchFamily="2" charset="-122"/>
              </a:rPr>
              <a:t>B</a:t>
            </a:r>
            <a:r>
              <a:rPr lang="zh-CN" altLang="en-US" i="1">
                <a:latin typeface="Comic Sans MS" panose="030F0702030302020204" pitchFamily="2" charset="0"/>
                <a:ea typeface="宋体" panose="02010600030101010101" pitchFamily="2" charset="-122"/>
              </a:rPr>
              <a:t>、</a:t>
            </a:r>
            <a:r>
              <a:rPr lang="en-US" altLang="zh-CN" i="1">
                <a:latin typeface="Comic Sans MS" panose="030F0702030302020204" pitchFamily="2" charset="0"/>
                <a:ea typeface="宋体" panose="02010600030101010101" pitchFamily="2" charset="-122"/>
              </a:rPr>
              <a:t>C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表示，绿色指示灯和红色指示灯分别用</a:t>
            </a:r>
            <a:r>
              <a:rPr lang="en-US" altLang="zh-CN" i="1">
                <a:latin typeface="Comic Sans MS" panose="030F0702030302020204" pitchFamily="2" charset="0"/>
                <a:ea typeface="宋体" panose="02010600030101010101" pitchFamily="2" charset="-122"/>
              </a:rPr>
              <a:t>Y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</a:rPr>
              <a:t>G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和</a:t>
            </a:r>
            <a:r>
              <a:rPr lang="en-US" altLang="zh-CN" i="1">
                <a:latin typeface="Comic Sans MS" panose="030F0702030302020204" pitchFamily="2" charset="0"/>
                <a:ea typeface="宋体" panose="02010600030101010101" pitchFamily="2" charset="-122"/>
              </a:rPr>
              <a:t>Y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</a:rPr>
              <a:t>R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表示，并且规定</a:t>
            </a:r>
            <a:r>
              <a:rPr lang="en-US" altLang="zh-CN" i="1">
                <a:latin typeface="Comic Sans MS" panose="030F0702030302020204" pitchFamily="2" charset="0"/>
                <a:ea typeface="宋体" panose="02010600030101010101" pitchFamily="2" charset="-122"/>
              </a:rPr>
              <a:t>A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、</a:t>
            </a:r>
            <a:r>
              <a:rPr lang="en-US" altLang="zh-CN" b="0">
                <a:latin typeface="Comic Sans MS" panose="030F0702030302020204" pitchFamily="2" charset="0"/>
                <a:ea typeface="宋体" panose="02010600030101010101" pitchFamily="2" charset="-122"/>
              </a:rPr>
              <a:t>B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、</a:t>
            </a:r>
            <a:r>
              <a:rPr lang="en-US" altLang="zh-CN" i="1">
                <a:latin typeface="Comic Sans MS" panose="030F0702030302020204" pitchFamily="2" charset="0"/>
                <a:ea typeface="宋体" panose="02010600030101010101" pitchFamily="2" charset="-122"/>
              </a:rPr>
              <a:t>C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为1表示起落架已正常放下，为0时表示未正常放下，指示灯</a:t>
            </a:r>
            <a:r>
              <a:rPr lang="en-US" altLang="zh-CN" i="1">
                <a:latin typeface="Comic Sans MS" panose="030F0702030302020204" pitchFamily="2" charset="0"/>
                <a:ea typeface="宋体" panose="02010600030101010101" pitchFamily="2" charset="-122"/>
              </a:rPr>
              <a:t>Y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</a:rPr>
              <a:t>G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和</a:t>
            </a:r>
            <a:r>
              <a:rPr lang="en-US" altLang="zh-CN" i="1">
                <a:latin typeface="Comic Sans MS" panose="030F0702030302020204" pitchFamily="2" charset="0"/>
                <a:ea typeface="宋体" panose="02010600030101010101" pitchFamily="2" charset="-122"/>
              </a:rPr>
              <a:t>Y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</a:rPr>
              <a:t>R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亮为1，不亮为0。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56329" name="文本框 5"/>
          <p:cNvSpPr txBox="1"/>
          <p:nvPr/>
        </p:nvSpPr>
        <p:spPr>
          <a:xfrm>
            <a:off x="744855" y="3057525"/>
            <a:ext cx="4411663" cy="17526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latin typeface="Times New Roman" panose="02020603050405020304" pitchFamily="2" charset="0"/>
                <a:ea typeface="宋体" panose="02010600030101010101" pitchFamily="2" charset="-122"/>
              </a:rPr>
              <a:t>    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根据功能要求，可推出</a:t>
            </a:r>
            <a:r>
              <a:rPr lang="en-US" altLang="zh-CN" i="1">
                <a:latin typeface="Comic Sans MS" panose="030F0702030302020204" pitchFamily="2" charset="0"/>
                <a:ea typeface="宋体" panose="02010600030101010101" pitchFamily="2" charset="-122"/>
              </a:rPr>
              <a:t>Y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</a:rPr>
              <a:t>G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和</a:t>
            </a:r>
            <a:r>
              <a:rPr lang="en-US" altLang="zh-CN" i="1">
                <a:latin typeface="Comic Sans MS" panose="030F0702030302020204" pitchFamily="2" charset="0"/>
                <a:ea typeface="宋体" panose="02010600030101010101" pitchFamily="2" charset="-122"/>
              </a:rPr>
              <a:t>Y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</a:rPr>
              <a:t>R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的函数表达式分别为</a:t>
            </a:r>
            <a:endParaRPr lang="en-US" altLang="zh-CN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       </a:t>
            </a:r>
            <a:r>
              <a:rPr lang="en-US" altLang="zh-CN" i="1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Y</a:t>
            </a:r>
            <a:r>
              <a:rPr lang="en-US" altLang="zh-CN" baseline="-250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G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</a:t>
            </a:r>
            <a:r>
              <a:rPr lang="en-US" altLang="zh-CN" i="1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ABC</a:t>
            </a:r>
            <a:endParaRPr lang="en-US" altLang="zh-CN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      </a:t>
            </a:r>
            <a:r>
              <a:rPr lang="en-US" altLang="zh-CN" i="1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Y</a:t>
            </a:r>
            <a:r>
              <a:rPr lang="en-US" altLang="zh-CN" baseline="-250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R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</a:t>
            </a:r>
            <a:r>
              <a:rPr lang="en-US" altLang="zh-CN" i="1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A'+B'+C'=(ABC)'</a:t>
            </a:r>
            <a:endParaRPr lang="en-US" altLang="zh-CN" i="1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graphicFrame>
        <p:nvGraphicFramePr>
          <p:cNvPr id="56330" name="对象 6"/>
          <p:cNvGraphicFramePr/>
          <p:nvPr/>
        </p:nvGraphicFramePr>
        <p:xfrm>
          <a:off x="5521643" y="692468"/>
          <a:ext cx="3122612" cy="183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0" name="" r:id="rId2" imgW="2908300" imgH="1866900" progId="Visio.Drawing.11">
                  <p:embed/>
                </p:oleObj>
              </mc:Choice>
              <mc:Fallback>
                <p:oleObj name="" r:id="rId2" imgW="2908300" imgH="1866900" progId="Visio.Drawing.11">
                  <p:embed/>
                  <p:pic>
                    <p:nvPicPr>
                      <p:cNvPr id="0" name="图片 310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21643" y="692468"/>
                        <a:ext cx="3122612" cy="18303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563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563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6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6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6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6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6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9" dur="80"/>
                                        <p:tgtEl>
                                          <p:spTgt spid="563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0" dur="80"/>
                                        <p:tgtEl>
                                          <p:spTgt spid="563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80"/>
                                        <p:tgtEl>
                                          <p:spTgt spid="563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39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9" dur="80"/>
                                        <p:tgtEl>
                                          <p:spTgt spid="563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0" dur="80"/>
                                        <p:tgtEl>
                                          <p:spTgt spid="563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80"/>
                                        <p:tgtEl>
                                          <p:spTgt spid="563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39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1" grpId="0"/>
      <p:bldP spid="56321" grpId="1"/>
      <p:bldP spid="56323" grpId="0"/>
      <p:bldP spid="56323" grpId="1"/>
      <p:bldP spid="56325" grpId="0"/>
      <p:bldP spid="56325" grpId="1"/>
      <p:bldP spid="56327" grpId="0"/>
      <p:bldP spid="56327" grpId="1"/>
      <p:bldP spid="56328" grpId="0"/>
      <p:bldP spid="56328" grpId="1"/>
      <p:bldP spid="56329" grpId="0"/>
      <p:bldP spid="56329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文本框 21508"/>
          <p:cNvSpPr txBox="1"/>
          <p:nvPr/>
        </p:nvSpPr>
        <p:spPr>
          <a:xfrm>
            <a:off x="816610" y="600075"/>
            <a:ext cx="458311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4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4. </a:t>
            </a:r>
            <a:r>
              <a:rPr lang="zh-CN" altLang="en-US" sz="24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各系列</a:t>
            </a:r>
            <a:r>
              <a:rPr lang="en-US" altLang="zh-CN" sz="24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CMOS</a:t>
            </a:r>
            <a:r>
              <a:rPr lang="zh-CN" altLang="en-US" sz="24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门电路的特性</a:t>
            </a:r>
            <a:endParaRPr lang="zh-CN" altLang="en-US" sz="2400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57346" name="文本框 3"/>
          <p:cNvSpPr txBox="1"/>
          <p:nvPr/>
        </p:nvSpPr>
        <p:spPr>
          <a:xfrm>
            <a:off x="673100" y="1060450"/>
            <a:ext cx="8228013" cy="42462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4000系列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具有较宽的工作电压（3~18V），但传输延迟时间在80~120ns</a:t>
            </a:r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</a:rPr>
              <a:t>之间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，主要用在对工作速度要求不高的场合。</a:t>
            </a:r>
            <a:endParaRPr lang="en-US" altLang="zh-CN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74HC系列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与4000系列相比，</a:t>
            </a:r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</a:rPr>
              <a:t>工作速度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有了大幅度的提高</a:t>
            </a:r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</a:rPr>
              <a:t>，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传输延迟时间在8~20ns左右。</a:t>
            </a:r>
            <a:endParaRPr lang="en-US" altLang="zh-CN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    </a:t>
            </a:r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74AHC系列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与74HC相比，工作速度和带负载能力又提高了一倍。</a:t>
            </a:r>
            <a:endParaRPr lang="en-US" altLang="zh-CN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    </a:t>
            </a:r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74HCT系列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在5V电源下工作，输入/输出特性与TTL电路完全兼容，在数字系统设计中，可以直接和TTL门电路混合使用。</a:t>
            </a:r>
            <a:endParaRPr lang="en-US" altLang="zh-CN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en-US" altLang="zh-CN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74LVC/ALVC系列</a:t>
            </a:r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是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美国TI公司推出了低电压(</a:t>
            </a:r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Low Voltage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)</a:t>
            </a:r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系列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CMOS</a:t>
            </a:r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电路，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能够在1.65V~3.6V电压下工作，不但传输延迟时间小，而且具有更强的驱动能力。</a:t>
            </a:r>
            <a:endParaRPr lang="en-US" altLang="zh-CN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01688" y="5257800"/>
            <a:ext cx="7864475" cy="9207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应用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低电压</a:t>
            </a:r>
            <a:r>
              <a:rPr lang="zh-CN" altLang="en-US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系列门电路的优点：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(1) </a:t>
            </a:r>
            <a:r>
              <a:rPr lang="zh-CN" altLang="en-US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有利用于降低系统的功耗；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(2) </a:t>
            </a:r>
            <a:r>
              <a:rPr lang="zh-CN" altLang="en-US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有利用减小门电路的传输延迟时间。</a:t>
            </a:r>
            <a:endParaRPr lang="zh-CN" altLang="en-US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7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6" grpId="0"/>
      <p:bldP spid="57346" grpId="1"/>
      <p:bldP spid="2" grpId="0"/>
      <p:bldP spid="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文本框 8194"/>
          <p:cNvSpPr txBox="1"/>
          <p:nvPr/>
        </p:nvSpPr>
        <p:spPr>
          <a:xfrm>
            <a:off x="628650" y="617538"/>
            <a:ext cx="293211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◆</a:t>
            </a:r>
            <a:r>
              <a:rPr lang="zh-CN" altLang="en-US" sz="240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高电平与低电平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endParaRPr lang="zh-CN" altLang="en-US" sz="2400" dirty="0">
              <a:solidFill>
                <a:srgbClr val="C0C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43" name="文本框 99"/>
          <p:cNvSpPr txBox="1"/>
          <p:nvPr/>
        </p:nvSpPr>
        <p:spPr>
          <a:xfrm>
            <a:off x="2203450" y="4143375"/>
            <a:ext cx="161290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b="0">
                <a:latin typeface="Times New Roman" panose="02020603050405020304" pitchFamily="2" charset="0"/>
                <a:ea typeface="黑体" panose="02010609060101010101" pitchFamily="2" charset="-122"/>
              </a:rPr>
              <a:t> </a:t>
            </a:r>
            <a:r>
              <a:rPr lang="en-US" altLang="zh-CN" b="0">
                <a:solidFill>
                  <a:srgbClr val="C00000"/>
                </a:solidFill>
                <a:latin typeface="Comic Sans MS" panose="030F0702030302020204" pitchFamily="2" charset="0"/>
                <a:ea typeface="黑体" panose="02010609060101010101" pitchFamily="2" charset="-122"/>
              </a:rPr>
              <a:t>TTL</a:t>
            </a:r>
            <a:r>
              <a:rPr lang="zh-CN" altLang="zh-CN" b="0">
                <a:solidFill>
                  <a:srgbClr val="C00000"/>
                </a:solidFill>
                <a:latin typeface="Comic Sans MS" panose="030F0702030302020204" pitchFamily="2" charset="0"/>
                <a:ea typeface="黑体" panose="02010609060101010101" pitchFamily="2" charset="-122"/>
              </a:rPr>
              <a:t>电平定义</a:t>
            </a:r>
            <a:r>
              <a:rPr lang="en-US" altLang="zh-CN" sz="900" b="0">
                <a:solidFill>
                  <a:srgbClr val="C00000"/>
                </a:solidFill>
                <a:latin typeface="Comic Sans MS" panose="030F0702030302020204" pitchFamily="2" charset="0"/>
                <a:ea typeface="黑体" panose="02010609060101010101" pitchFamily="2" charset="-122"/>
              </a:rPr>
              <a:t>  </a:t>
            </a:r>
            <a:endParaRPr lang="en-US" altLang="zh-CN" sz="900" b="0">
              <a:solidFill>
                <a:srgbClr val="C00000"/>
              </a:solidFill>
              <a:latin typeface="Comic Sans MS" panose="030F0702030302020204" pitchFamily="2" charset="0"/>
              <a:ea typeface="黑体" panose="02010609060101010101" pitchFamily="2" charset="-122"/>
            </a:endParaRPr>
          </a:p>
        </p:txBody>
      </p:sp>
      <p:sp>
        <p:nvSpPr>
          <p:cNvPr id="10244" name="文本框 1"/>
          <p:cNvSpPr txBox="1"/>
          <p:nvPr/>
        </p:nvSpPr>
        <p:spPr>
          <a:xfrm>
            <a:off x="5067935" y="3976688"/>
            <a:ext cx="1778000" cy="9207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0">
                <a:solidFill>
                  <a:srgbClr val="C00000"/>
                </a:solidFill>
                <a:latin typeface="Comic Sans MS" panose="030F0702030302020204" pitchFamily="2" charset="0"/>
                <a:ea typeface="黑体" panose="02010609060101010101" pitchFamily="2" charset="-122"/>
              </a:rPr>
              <a:t>CMOS</a:t>
            </a:r>
            <a:r>
              <a:rPr lang="zh-CN" altLang="zh-CN" b="0">
                <a:solidFill>
                  <a:srgbClr val="C00000"/>
                </a:solidFill>
                <a:latin typeface="Comic Sans MS" panose="030F0702030302020204" pitchFamily="2" charset="0"/>
                <a:ea typeface="黑体" panose="02010609060101010101" pitchFamily="2" charset="-122"/>
              </a:rPr>
              <a:t>电平定义</a:t>
            </a:r>
            <a:endParaRPr lang="zh-CN" altLang="zh-CN" b="0">
              <a:solidFill>
                <a:srgbClr val="C00000"/>
              </a:solidFill>
              <a:latin typeface="Comic Sans MS" panose="030F0702030302020204" pitchFamily="2" charset="0"/>
              <a:ea typeface="黑体" panose="0201060906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zh-CN" b="0">
                <a:solidFill>
                  <a:srgbClr val="0070C0"/>
                </a:solidFill>
                <a:latin typeface="Comic Sans MS" panose="030F0702030302020204" pitchFamily="2" charset="0"/>
                <a:ea typeface="黑体" panose="02010609060101010101" pitchFamily="2" charset="-122"/>
              </a:rPr>
              <a:t>（</a:t>
            </a:r>
            <a:r>
              <a:rPr lang="en-US" altLang="zh-CN" b="0">
                <a:solidFill>
                  <a:srgbClr val="0070C0"/>
                </a:solidFill>
                <a:latin typeface="Comic Sans MS" panose="030F0702030302020204" pitchFamily="2" charset="0"/>
                <a:ea typeface="黑体" panose="02010609060101010101" pitchFamily="2" charset="-122"/>
              </a:rPr>
              <a:t>V</a:t>
            </a:r>
            <a:r>
              <a:rPr lang="en-US" altLang="zh-CN" b="0" baseline="-25000">
                <a:solidFill>
                  <a:srgbClr val="0070C0"/>
                </a:solidFill>
                <a:latin typeface="Comic Sans MS" panose="030F0702030302020204" pitchFamily="2" charset="0"/>
                <a:ea typeface="黑体" panose="02010609060101010101" pitchFamily="2" charset="-122"/>
              </a:rPr>
              <a:t>DD</a:t>
            </a:r>
            <a:r>
              <a:rPr lang="en-US" altLang="zh-CN" b="0">
                <a:solidFill>
                  <a:srgbClr val="0070C0"/>
                </a:solidFill>
                <a:latin typeface="Comic Sans MS" panose="030F0702030302020204" pitchFamily="2" charset="0"/>
                <a:ea typeface="黑体" panose="02010609060101010101" pitchFamily="2" charset="-122"/>
              </a:rPr>
              <a:t>=5V</a:t>
            </a:r>
            <a:r>
              <a:rPr lang="zh-CN" altLang="zh-CN" b="0">
                <a:solidFill>
                  <a:srgbClr val="0070C0"/>
                </a:solidFill>
                <a:latin typeface="Comic Sans MS" panose="030F0702030302020204" pitchFamily="2" charset="0"/>
                <a:ea typeface="黑体" panose="02010609060101010101" pitchFamily="2" charset="-122"/>
              </a:rPr>
              <a:t>）</a:t>
            </a:r>
            <a:r>
              <a:rPr lang="en-US" altLang="zh-CN" b="0">
                <a:solidFill>
                  <a:srgbClr val="C00000"/>
                </a:solidFill>
                <a:latin typeface="Comic Sans MS" panose="030F0702030302020204" pitchFamily="2" charset="0"/>
                <a:ea typeface="黑体" panose="02010609060101010101" pitchFamily="2" charset="-122"/>
              </a:rPr>
              <a:t> </a:t>
            </a:r>
            <a:r>
              <a:rPr lang="en-US" altLang="zh-CN" b="0">
                <a:solidFill>
                  <a:srgbClr val="C00000"/>
                </a:solidFill>
                <a:latin typeface="Times New Roman" panose="02020603050405020304" pitchFamily="2" charset="0"/>
                <a:ea typeface="黑体" panose="02010609060101010101" pitchFamily="2" charset="-122"/>
              </a:rPr>
              <a:t> </a:t>
            </a:r>
            <a:endParaRPr lang="en-US" altLang="zh-CN" b="0">
              <a:solidFill>
                <a:srgbClr val="C00000"/>
              </a:solidFill>
              <a:latin typeface="Times New Roman" panose="02020603050405020304" pitchFamily="2" charset="0"/>
              <a:ea typeface="黑体" panose="02010609060101010101" pitchFamily="2" charset="-122"/>
            </a:endParaRPr>
          </a:p>
        </p:txBody>
      </p:sp>
      <p:graphicFrame>
        <p:nvGraphicFramePr>
          <p:cNvPr id="10247" name="对象 5"/>
          <p:cNvGraphicFramePr/>
          <p:nvPr/>
        </p:nvGraphicFramePr>
        <p:xfrm>
          <a:off x="1768475" y="1482725"/>
          <a:ext cx="1851025" cy="237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" r:id="rId1" imgW="2476500" imgH="2724150" progId="Paint.Picture">
                  <p:embed/>
                </p:oleObj>
              </mc:Choice>
              <mc:Fallback>
                <p:oleObj name="" r:id="rId1" imgW="2476500" imgH="2724150" progId="Paint.Picture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68475" y="1482725"/>
                        <a:ext cx="1851025" cy="2374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8" name="对象 7"/>
          <p:cNvGraphicFramePr/>
          <p:nvPr/>
        </p:nvGraphicFramePr>
        <p:xfrm>
          <a:off x="4902835" y="1484630"/>
          <a:ext cx="1935163" cy="243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" r:id="rId3" imgW="2505075" imgH="2781300" progId="Paint.Picture">
                  <p:embed/>
                </p:oleObj>
              </mc:Choice>
              <mc:Fallback>
                <p:oleObj name="" r:id="rId3" imgW="2505075" imgH="2781300" progId="Paint.Picture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02835" y="1484630"/>
                        <a:ext cx="1935163" cy="24399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7434580" y="2000885"/>
            <a:ext cx="642938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电压</a:t>
            </a:r>
            <a:endParaRPr lang="zh-CN" altLang="en-US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434580" y="2505710"/>
            <a:ext cx="642938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电位</a:t>
            </a:r>
            <a:endParaRPr lang="zh-CN" altLang="en-US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34580" y="2997835"/>
            <a:ext cx="642938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电平</a:t>
            </a:r>
            <a:endParaRPr lang="zh-CN" altLang="en-US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84345" y="1489075"/>
            <a:ext cx="54610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b="0">
                <a:solidFill>
                  <a:srgbClr val="00B050"/>
                </a:solidFill>
                <a:ea typeface="黑体" panose="02010609060101010101" pitchFamily="2" charset="-122"/>
                <a:sym typeface="+mn-ea"/>
              </a:rPr>
              <a:t>V</a:t>
            </a:r>
            <a:r>
              <a:rPr lang="en-US" altLang="zh-CN" b="0" baseline="-25000">
                <a:solidFill>
                  <a:srgbClr val="00B050"/>
                </a:solidFill>
                <a:ea typeface="黑体" panose="02010609060101010101" pitchFamily="2" charset="-122"/>
                <a:sym typeface="+mn-ea"/>
              </a:rPr>
              <a:t>DD</a:t>
            </a:r>
            <a:endParaRPr lang="en-US" altLang="zh-CN" b="0" baseline="-25000">
              <a:solidFill>
                <a:srgbClr val="00B050"/>
              </a:solidFill>
              <a:ea typeface="黑体" panose="0201060906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83685" y="2060575"/>
            <a:ext cx="8826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b="0">
                <a:solidFill>
                  <a:srgbClr val="00B050"/>
                </a:solidFill>
                <a:ea typeface="黑体" panose="02010609060101010101" pitchFamily="2" charset="-122"/>
                <a:sym typeface="+mn-ea"/>
              </a:rPr>
              <a:t>0.7V</a:t>
            </a:r>
            <a:r>
              <a:rPr lang="en-US" altLang="zh-CN" b="0" baseline="-25000">
                <a:solidFill>
                  <a:srgbClr val="00B050"/>
                </a:solidFill>
                <a:ea typeface="黑体" panose="02010609060101010101" pitchFamily="2" charset="-122"/>
                <a:sym typeface="+mn-ea"/>
              </a:rPr>
              <a:t>DD</a:t>
            </a:r>
            <a:endParaRPr lang="en-US" altLang="zh-CN" b="0" baseline="-25000">
              <a:solidFill>
                <a:srgbClr val="00B050"/>
              </a:solidFill>
              <a:ea typeface="黑体" panose="0201060906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67810" y="2924810"/>
            <a:ext cx="8826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b="0">
                <a:solidFill>
                  <a:srgbClr val="00B050"/>
                </a:solidFill>
                <a:ea typeface="黑体" panose="02010609060101010101" pitchFamily="2" charset="-122"/>
                <a:sym typeface="+mn-ea"/>
              </a:rPr>
              <a:t>0.3V</a:t>
            </a:r>
            <a:r>
              <a:rPr lang="en-US" altLang="zh-CN" b="0" baseline="-25000">
                <a:solidFill>
                  <a:srgbClr val="00B050"/>
                </a:solidFill>
                <a:ea typeface="黑体" panose="02010609060101010101" pitchFamily="2" charset="-122"/>
                <a:sym typeface="+mn-ea"/>
              </a:rPr>
              <a:t>DD</a:t>
            </a:r>
            <a:endParaRPr lang="en-US" altLang="zh-CN" b="0" baseline="-25000">
              <a:solidFill>
                <a:srgbClr val="00B050"/>
              </a:solidFill>
              <a:ea typeface="黑体" panose="0201060906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8" dur="80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9" dur="80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80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9" dur="80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0" dur="80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80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6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7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3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4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0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1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  <p:bldP spid="10242" grpId="1"/>
      <p:bldP spid="10243" grpId="0"/>
      <p:bldP spid="10243" grpId="1"/>
      <p:bldP spid="10244" grpId="0"/>
      <p:bldP spid="10244" grpId="1"/>
      <p:bldP spid="4" grpId="0"/>
      <p:bldP spid="4" grpId="1"/>
      <p:bldP spid="5" grpId="0"/>
      <p:bldP spid="5" grpId="1"/>
      <p:bldP spid="6" grpId="0"/>
      <p:bldP spid="6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211138" y="1254125"/>
          <a:ext cx="8874760" cy="52438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4385"/>
                <a:gridCol w="2706370"/>
                <a:gridCol w="690880"/>
                <a:gridCol w="941070"/>
                <a:gridCol w="783590"/>
                <a:gridCol w="930910"/>
                <a:gridCol w="974725"/>
                <a:gridCol w="1052830"/>
              </a:tblGrid>
              <a:tr h="465455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参数</a:t>
                      </a:r>
                      <a:endParaRPr lang="en-US" altLang="en-US" sz="1600" b="1">
                        <a:solidFill>
                          <a:srgbClr val="C00000"/>
                        </a:solidFill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描述</a:t>
                      </a:r>
                      <a:endParaRPr lang="en-US" altLang="en-US" sz="1600" b="1">
                        <a:solidFill>
                          <a:srgbClr val="C00000"/>
                        </a:solidFill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CMOS不同系列（以反相器参数为例）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9116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74</a:t>
                      </a:r>
                      <a:r>
                        <a:rPr lang="en-US" sz="1600" b="1">
                          <a:solidFill>
                            <a:srgbClr val="C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HC</a:t>
                      </a:r>
                      <a:endParaRPr lang="en-US" altLang="en-US" sz="1600" b="1">
                        <a:solidFill>
                          <a:srgbClr val="C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74</a:t>
                      </a:r>
                      <a:r>
                        <a:rPr lang="en-US" sz="1600" b="1">
                          <a:solidFill>
                            <a:srgbClr val="C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HCT</a:t>
                      </a:r>
                      <a:endParaRPr lang="en-US" altLang="en-US" sz="1600" b="1">
                        <a:solidFill>
                          <a:srgbClr val="C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None/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74AHC</a:t>
                      </a:r>
                      <a:endParaRPr lang="en-US" sz="1600" b="1">
                        <a:solidFill>
                          <a:srgbClr val="C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None/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74AHCT</a:t>
                      </a:r>
                      <a:endParaRPr lang="en-US" sz="1600" b="1">
                        <a:solidFill>
                          <a:srgbClr val="C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74</a:t>
                      </a:r>
                      <a:r>
                        <a:rPr lang="en-US" sz="1600" b="1">
                          <a:solidFill>
                            <a:srgbClr val="C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LVC</a:t>
                      </a:r>
                      <a:endParaRPr lang="en-US" altLang="en-US" sz="1600" b="1">
                        <a:solidFill>
                          <a:srgbClr val="C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74</a:t>
                      </a:r>
                      <a:r>
                        <a:rPr lang="en-US" sz="1600" b="1">
                          <a:solidFill>
                            <a:srgbClr val="C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ALVC</a:t>
                      </a:r>
                      <a:endParaRPr lang="en-US" altLang="en-US" sz="1600" b="1">
                        <a:solidFill>
                          <a:srgbClr val="C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92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i="1">
                          <a:solidFill>
                            <a:srgbClr val="0070C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</a:t>
                      </a:r>
                      <a:r>
                        <a:rPr lang="en-US" sz="1600" b="1" baseline="-25000">
                          <a:solidFill>
                            <a:srgbClr val="0070C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DD</a:t>
                      </a:r>
                      <a:endParaRPr lang="en-US" altLang="en-US" sz="1600" b="1" i="1" baseline="-25000">
                        <a:solidFill>
                          <a:srgbClr val="0070C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0070C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工作电压</a:t>
                      </a:r>
                      <a:r>
                        <a:rPr lang="en-US" sz="1600" b="1">
                          <a:solidFill>
                            <a:srgbClr val="0070C0"/>
                          </a:solidFill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(V)</a:t>
                      </a:r>
                      <a:endParaRPr lang="en-US" altLang="en-US" sz="1600" b="1">
                        <a:solidFill>
                          <a:srgbClr val="0070C0"/>
                        </a:solidFill>
                        <a:latin typeface="Times New Roman" panose="02020603050405020304" pitchFamily="2" charset="0"/>
                        <a:ea typeface="宋体" panose="02010600030101010101" pitchFamily="2" charset="-122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0070C0"/>
                          </a:solidFill>
                          <a:latin typeface="Times New Roman" panose="02020603050405020304" pitchFamily="2" charset="0"/>
                          <a:ea typeface="宋体" panose="02010600030101010101" pitchFamily="2" charset="-122"/>
                          <a:cs typeface="Times New Roman" panose="02020603050405020304" pitchFamily="2" charset="0"/>
                        </a:rPr>
                        <a:t>2~6</a:t>
                      </a:r>
                      <a:endParaRPr lang="en-US" altLang="en-US" sz="1600" b="1">
                        <a:solidFill>
                          <a:srgbClr val="0070C0"/>
                        </a:solidFill>
                        <a:latin typeface="Times New Roman" panose="02020603050405020304" pitchFamily="2" charset="0"/>
                        <a:ea typeface="宋体" panose="02010600030101010101" pitchFamily="2" charset="-122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0070C0"/>
                          </a:solidFill>
                          <a:latin typeface="Times New Roman" panose="02020603050405020304" pitchFamily="2" charset="0"/>
                          <a:ea typeface="宋体" panose="02010600030101010101" pitchFamily="2" charset="-122"/>
                          <a:cs typeface="Times New Roman" panose="02020603050405020304" pitchFamily="2" charset="0"/>
                        </a:rPr>
                        <a:t>4.5~5.5</a:t>
                      </a:r>
                      <a:endParaRPr lang="en-US" altLang="en-US" sz="1600" b="1">
                        <a:solidFill>
                          <a:srgbClr val="0070C0"/>
                        </a:solidFill>
                        <a:latin typeface="Times New Roman" panose="02020603050405020304" pitchFamily="2" charset="0"/>
                        <a:ea typeface="宋体" panose="02010600030101010101" pitchFamily="2" charset="-122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None/>
                      </a:pPr>
                      <a:r>
                        <a:rPr lang="en-US" sz="1600" b="1">
                          <a:solidFill>
                            <a:srgbClr val="0070C0"/>
                          </a:solidFill>
                          <a:latin typeface="Times New Roman" panose="02020603050405020304" pitchFamily="2" charset="0"/>
                          <a:ea typeface="宋体" panose="02010600030101010101" pitchFamily="2" charset="-122"/>
                          <a:cs typeface="Times New Roman" panose="02020603050405020304" pitchFamily="2" charset="0"/>
                        </a:rPr>
                        <a:t>2~6</a:t>
                      </a:r>
                      <a:endParaRPr lang="en-US" sz="1600" b="1">
                        <a:solidFill>
                          <a:srgbClr val="0070C0"/>
                        </a:solidFill>
                        <a:latin typeface="Times New Roman" panose="02020603050405020304" pitchFamily="2" charset="0"/>
                        <a:ea typeface="宋体" panose="02010600030101010101" pitchFamily="2" charset="-122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None/>
                      </a:pPr>
                      <a:r>
                        <a:rPr lang="en-US" sz="1600" b="1">
                          <a:solidFill>
                            <a:srgbClr val="0070C0"/>
                          </a:solidFill>
                          <a:latin typeface="Times New Roman" panose="02020603050405020304" pitchFamily="2" charset="0"/>
                          <a:ea typeface="宋体" panose="02010600030101010101" pitchFamily="2" charset="-122"/>
                          <a:cs typeface="Times New Roman" panose="02020603050405020304" pitchFamily="2" charset="0"/>
                        </a:rPr>
                        <a:t>4.5~5.5</a:t>
                      </a:r>
                      <a:endParaRPr lang="en-US" sz="1600" b="1">
                        <a:solidFill>
                          <a:srgbClr val="0070C0"/>
                        </a:solidFill>
                        <a:latin typeface="Times New Roman" panose="02020603050405020304" pitchFamily="2" charset="0"/>
                        <a:ea typeface="宋体" panose="02010600030101010101" pitchFamily="2" charset="-122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0070C0"/>
                          </a:solidFill>
                          <a:latin typeface="Times New Roman" panose="02020603050405020304" pitchFamily="2" charset="0"/>
                          <a:ea typeface="宋体" panose="02010600030101010101" pitchFamily="2" charset="-122"/>
                          <a:cs typeface="Times New Roman" panose="02020603050405020304" pitchFamily="2" charset="0"/>
                        </a:rPr>
                        <a:t>1.65~3.6</a:t>
                      </a:r>
                      <a:endParaRPr lang="en-US" altLang="en-US" sz="1600" b="1">
                        <a:solidFill>
                          <a:srgbClr val="0070C0"/>
                        </a:solidFill>
                        <a:latin typeface="Times New Roman" panose="02020603050405020304" pitchFamily="2" charset="0"/>
                        <a:ea typeface="宋体" panose="02010600030101010101" pitchFamily="2" charset="-122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0070C0"/>
                          </a:solidFill>
                          <a:latin typeface="Times New Roman" panose="02020603050405020304" pitchFamily="2" charset="0"/>
                          <a:ea typeface="宋体" panose="02010600030101010101" pitchFamily="2" charset="-122"/>
                          <a:cs typeface="Times New Roman" panose="02020603050405020304" pitchFamily="2" charset="0"/>
                        </a:rPr>
                        <a:t>1.65~3.6</a:t>
                      </a:r>
                      <a:endParaRPr lang="en-US" altLang="en-US" sz="1600" b="1">
                        <a:solidFill>
                          <a:srgbClr val="0070C0"/>
                        </a:solidFill>
                        <a:latin typeface="Times New Roman" panose="02020603050405020304" pitchFamily="2" charset="0"/>
                        <a:ea typeface="宋体" panose="02010600030101010101" pitchFamily="2" charset="-122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3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i="1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V</a:t>
                      </a:r>
                      <a:r>
                        <a:rPr lang="en-US" sz="1600" b="1" baseline="-25000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IH(min)</a:t>
                      </a:r>
                      <a:endParaRPr lang="en-US" altLang="en-US" sz="1600" b="1" i="1"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输入高电平最小值(V)</a:t>
                      </a:r>
                      <a:endParaRPr lang="en-US" altLang="en-US" sz="1600" b="1"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3.15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2.0</a:t>
                      </a:r>
                      <a:endParaRPr lang="en-US" altLang="en-US" sz="1600" b="1"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3.15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2.0</a:t>
                      </a:r>
                      <a:endParaRPr lang="en-US" altLang="en-US" sz="1600" b="1"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2.0</a:t>
                      </a:r>
                      <a:endParaRPr lang="en-US" altLang="en-US" sz="1600" b="1"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2.0</a:t>
                      </a:r>
                      <a:endParaRPr lang="en-US" altLang="en-US" sz="1600" b="1"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i="1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V</a:t>
                      </a:r>
                      <a:r>
                        <a:rPr lang="en-US" sz="1600" b="1" baseline="-25000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IL(max)</a:t>
                      </a:r>
                      <a:endParaRPr lang="en-US" altLang="en-US" sz="1600" b="1" i="1"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输入低电平最大值(V)</a:t>
                      </a:r>
                      <a:endParaRPr lang="en-US" altLang="en-US" sz="1600" b="1"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1.35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0.8</a:t>
                      </a:r>
                      <a:endParaRPr lang="en-US" altLang="en-US" sz="1600" b="1"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1.35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0.8</a:t>
                      </a:r>
                      <a:endParaRPr lang="en-US" altLang="en-US" sz="1600" b="1"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0.8</a:t>
                      </a:r>
                      <a:endParaRPr lang="en-US" altLang="en-US" sz="1600" b="1"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0.8</a:t>
                      </a:r>
                      <a:endParaRPr lang="en-US" altLang="en-US" sz="1600" b="1"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3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i="1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V</a:t>
                      </a:r>
                      <a:r>
                        <a:rPr lang="en-US" sz="1600" b="1" baseline="-25000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OH(min)</a:t>
                      </a:r>
                      <a:endParaRPr lang="en-US" altLang="en-US" sz="1600" b="1" i="1"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输出高电平最小值(V)</a:t>
                      </a:r>
                      <a:endParaRPr lang="en-US" altLang="en-US" sz="1600" b="1"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4.4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4.4</a:t>
                      </a:r>
                      <a:endParaRPr lang="en-US" altLang="en-US" sz="1600" b="1"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4.4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4.4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2.</a:t>
                      </a: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1600" b="1"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2.</a:t>
                      </a: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en-US" altLang="en-US" sz="1600" b="1"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9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i="1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V</a:t>
                      </a:r>
                      <a:r>
                        <a:rPr lang="en-US" sz="1600" b="1" baseline="-25000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OL(max)</a:t>
                      </a:r>
                      <a:endParaRPr lang="en-US" altLang="en-US" sz="1600" b="1" i="1"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输出低电平最大值(V)</a:t>
                      </a:r>
                      <a:endParaRPr lang="en-US" altLang="en-US" sz="1600" b="1"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0.</a:t>
                      </a: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33</a:t>
                      </a:r>
                      <a:endParaRPr lang="en-US" altLang="en-US" sz="1600" b="1"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0.</a:t>
                      </a: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33</a:t>
                      </a:r>
                      <a:endParaRPr lang="en-US" altLang="en-US" sz="1600" b="1"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0.</a:t>
                      </a: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44</a:t>
                      </a:r>
                      <a:endParaRPr lang="en-US" altLang="en-US" sz="1600" b="1"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0.</a:t>
                      </a: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44</a:t>
                      </a:r>
                      <a:endParaRPr lang="en-US" altLang="en-US" sz="1600" b="1"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0.5</a:t>
                      </a: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1600" b="1"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0.5</a:t>
                      </a: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1600" b="1"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3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i="1">
                          <a:solidFill>
                            <a:srgbClr val="0070C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</a:t>
                      </a:r>
                      <a:r>
                        <a:rPr lang="en-US" sz="1600" b="1" baseline="-25000">
                          <a:solidFill>
                            <a:srgbClr val="0070C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OH(max)</a:t>
                      </a:r>
                      <a:endParaRPr lang="en-US" altLang="en-US" sz="1600" b="1" i="1" baseline="-25000">
                        <a:solidFill>
                          <a:srgbClr val="0070C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solidFill>
                            <a:srgbClr val="0070C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输出高电平电流最大值(mA)</a:t>
                      </a:r>
                      <a:endParaRPr lang="en-US" altLang="en-US" sz="1600" b="1">
                        <a:solidFill>
                          <a:srgbClr val="0070C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0070C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-4</a:t>
                      </a:r>
                      <a:endParaRPr lang="en-US" altLang="en-US" sz="1600" b="1">
                        <a:solidFill>
                          <a:srgbClr val="0070C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0070C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-4</a:t>
                      </a:r>
                      <a:endParaRPr lang="en-US" altLang="en-US" sz="1600" b="1">
                        <a:solidFill>
                          <a:srgbClr val="0070C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0070C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-8</a:t>
                      </a:r>
                      <a:endParaRPr lang="en-US" altLang="en-US" sz="1600" b="1">
                        <a:solidFill>
                          <a:srgbClr val="0070C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0070C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-8</a:t>
                      </a:r>
                      <a:endParaRPr lang="en-US" altLang="en-US" sz="1600" b="1">
                        <a:solidFill>
                          <a:srgbClr val="0070C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0070C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-24</a:t>
                      </a:r>
                      <a:endParaRPr lang="en-US" altLang="en-US" sz="1600" b="1">
                        <a:solidFill>
                          <a:srgbClr val="0070C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0070C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-24</a:t>
                      </a:r>
                      <a:endParaRPr lang="en-US" altLang="en-US" sz="1600" b="1">
                        <a:solidFill>
                          <a:srgbClr val="0070C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i="1">
                          <a:solidFill>
                            <a:srgbClr val="0070C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</a:t>
                      </a:r>
                      <a:r>
                        <a:rPr lang="en-US" sz="1600" b="1" baseline="-25000">
                          <a:solidFill>
                            <a:srgbClr val="0070C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OL(max)</a:t>
                      </a:r>
                      <a:endParaRPr lang="en-US" altLang="en-US" sz="1600" b="1" i="1" baseline="-25000">
                        <a:solidFill>
                          <a:srgbClr val="0070C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solidFill>
                            <a:srgbClr val="0070C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输出低电平电流最大值(mA)</a:t>
                      </a:r>
                      <a:endParaRPr lang="en-US" altLang="en-US" sz="1600" b="1">
                        <a:solidFill>
                          <a:srgbClr val="0070C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0070C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1600" b="1">
                        <a:solidFill>
                          <a:srgbClr val="0070C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0070C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1600" b="1">
                        <a:solidFill>
                          <a:srgbClr val="0070C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0070C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en-US" altLang="en-US" sz="1600" b="1">
                        <a:solidFill>
                          <a:srgbClr val="0070C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0070C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en-US" altLang="en-US" sz="1600" b="1">
                        <a:solidFill>
                          <a:srgbClr val="0070C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0070C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24</a:t>
                      </a:r>
                      <a:endParaRPr lang="en-US" altLang="en-US" sz="1600" b="1">
                        <a:solidFill>
                          <a:srgbClr val="0070C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0070C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24</a:t>
                      </a:r>
                      <a:endParaRPr lang="en-US" altLang="en-US" sz="1600" b="1">
                        <a:solidFill>
                          <a:srgbClr val="0070C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3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i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</a:t>
                      </a:r>
                      <a:r>
                        <a:rPr lang="en-US" sz="1600" b="1" baseline="-25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IH(max)</a:t>
                      </a:r>
                      <a:endParaRPr lang="en-US" altLang="en-US" sz="1600" b="1" i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输入高电平电流最大值(</a:t>
                      </a:r>
                      <a:r>
                        <a:rPr lang="en-US" sz="1600" b="1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μ</a:t>
                      </a: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A)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0.1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0.1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0.1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0.1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163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i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</a:t>
                      </a:r>
                      <a:r>
                        <a:rPr lang="en-US" sz="1600" b="1" baseline="-25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IL(max)</a:t>
                      </a:r>
                      <a:endParaRPr lang="en-US" altLang="en-US" sz="1600" b="1" i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输入低电平电流最大值(</a:t>
                      </a:r>
                      <a:r>
                        <a:rPr lang="en-US" sz="1600" b="1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μ</a:t>
                      </a: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A)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-0.1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-0.1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-0.1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-0.1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-5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-5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3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  </a:t>
                      </a:r>
                      <a:r>
                        <a:rPr lang="en-US" sz="1600" b="1" i="1">
                          <a:solidFill>
                            <a:srgbClr val="C00000"/>
                          </a:solidFill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t</a:t>
                      </a:r>
                      <a:r>
                        <a:rPr lang="en-US" sz="1600" b="1" baseline="-25000">
                          <a:solidFill>
                            <a:srgbClr val="C00000"/>
                          </a:solidFill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PD</a:t>
                      </a:r>
                      <a:endParaRPr lang="en-US" altLang="en-US" sz="1600" b="1" baseline="-25000">
                        <a:solidFill>
                          <a:srgbClr val="C00000"/>
                        </a:solidFill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传输延迟时间(ns)</a:t>
                      </a:r>
                      <a:endParaRPr lang="en-US" altLang="en-US" sz="1600" b="1">
                        <a:solidFill>
                          <a:srgbClr val="C00000"/>
                        </a:solidFill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9</a:t>
                      </a:r>
                      <a:endParaRPr lang="en-US" altLang="en-US" sz="1600" b="1">
                        <a:solidFill>
                          <a:srgbClr val="C00000"/>
                        </a:solidFill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</a:t>
                      </a:r>
                      <a:endParaRPr lang="en-US" altLang="en-US" sz="16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5.3</a:t>
                      </a:r>
                      <a:endParaRPr lang="en-US" altLang="en-US" sz="1600" b="1">
                        <a:solidFill>
                          <a:srgbClr val="C00000"/>
                        </a:solidFill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2" charset="0"/>
                          <a:cs typeface="Times New Roman" panose="02020603050405020304" pitchFamily="2" charset="0"/>
                          <a:sym typeface="+mn-ea"/>
                        </a:rPr>
                        <a:t>.</a:t>
                      </a:r>
                      <a:r>
                        <a:rPr lang="en-US" sz="16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16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r>
                        <a:rPr lang="en-US" sz="1600">
                          <a:solidFill>
                            <a:srgbClr val="C00000"/>
                          </a:solidFill>
                          <a:latin typeface="Times New Roman" panose="02020603050405020304" pitchFamily="2" charset="0"/>
                          <a:cs typeface="Times New Roman" panose="02020603050405020304" pitchFamily="2" charset="0"/>
                          <a:sym typeface="+mn-ea"/>
                        </a:rPr>
                        <a:t>.</a:t>
                      </a:r>
                      <a:r>
                        <a:rPr lang="en-US" sz="1600" b="1">
                          <a:solidFill>
                            <a:srgbClr val="C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en-US" altLang="en-US" sz="1600" b="1">
                        <a:solidFill>
                          <a:srgbClr val="C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1600" b="1">
                        <a:solidFill>
                          <a:srgbClr val="C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i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C</a:t>
                      </a:r>
                      <a:r>
                        <a:rPr lang="en-US" sz="1600" b="1" baseline="-25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</a:t>
                      </a:r>
                      <a:endParaRPr lang="en-US" altLang="en-US" sz="1600" b="1" i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输入电容最大值(pF)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10</a:t>
                      </a:r>
                      <a:endParaRPr lang="en-US" altLang="en-US" sz="1600" b="1"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2" charset="0"/>
                          <a:cs typeface="Times New Roman" panose="02020603050405020304" pitchFamily="2" charset="0"/>
                          <a:sym typeface="+mn-ea"/>
                        </a:rPr>
                        <a:t>.</a:t>
                      </a: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3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</a:t>
                      </a:r>
                      <a:r>
                        <a:rPr lang="en-US" sz="1600" b="1" i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</a:t>
                      </a:r>
                      <a:r>
                        <a:rPr lang="en-US" sz="1600" b="1" baseline="-25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pd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功耗电容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27</a:t>
                      </a:r>
                      <a:r>
                        <a:rPr lang="en-US" sz="1600">
                          <a:solidFill>
                            <a:schemeClr val="tx1"/>
                          </a:solidFill>
                          <a:latin typeface="Times New Roman" panose="02020603050405020304" pitchFamily="2" charset="0"/>
                          <a:cs typeface="Times New Roman" panose="02020603050405020304" pitchFamily="2" charset="0"/>
                          <a:sym typeface="+mn-ea"/>
                        </a:rPr>
                        <a:t>.</a:t>
                      </a:r>
                      <a:r>
                        <a:rPr lang="en-US" sz="16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16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2355" name="文本框 21508"/>
          <p:cNvSpPr txBox="1"/>
          <p:nvPr/>
        </p:nvSpPr>
        <p:spPr>
          <a:xfrm>
            <a:off x="2828925" y="744538"/>
            <a:ext cx="4583113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zh-CN" sz="2000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各系列</a:t>
            </a:r>
            <a:r>
              <a:rPr lang="zh-CN" altLang="zh-CN" sz="2000" dirty="0">
                <a:latin typeface="Comic Sans MS" panose="030F0702030302020204" pitchFamily="2" charset="0"/>
                <a:ea typeface="宋体" panose="02010600030101010101" pitchFamily="2" charset="-122"/>
              </a:rPr>
              <a:t>CMOS门电路特性参数表</a:t>
            </a:r>
            <a:endParaRPr lang="zh-CN" altLang="zh-CN" sz="20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523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523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523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355" grpId="0"/>
      <p:bldP spid="52355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文本框 3"/>
          <p:cNvSpPr txBox="1"/>
          <p:nvPr/>
        </p:nvSpPr>
        <p:spPr>
          <a:xfrm>
            <a:off x="784860" y="1258888"/>
            <a:ext cx="8164513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3-5. 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CMOS</a:t>
            </a:r>
            <a:r>
              <a:rPr lang="zh-CN" altLang="en-US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与非门和或非门能否作为反相器使用？ 如果可以，如何连接？画出应用图。</a:t>
            </a:r>
            <a:endParaRPr lang="zh-CN" altLang="en-US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51535" y="3340712"/>
            <a:ext cx="7231368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noProof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+mn-ea"/>
              </a:rPr>
              <a:t>3-6. 在数字系统设计中，CMOS门电路多余的输入端应该如何处理？</a:t>
            </a:r>
            <a:endParaRPr lang="zh-CN" altLang="en-US" noProof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sym typeface="+mn-ea"/>
            </a:endParaRPr>
          </a:p>
        </p:txBody>
      </p:sp>
      <p:pic>
        <p:nvPicPr>
          <p:cNvPr id="23554" name="图片 16386"/>
          <p:cNvPicPr>
            <a:picLocks noChangeAspect="1"/>
          </p:cNvPicPr>
          <p:nvPr/>
        </p:nvPicPr>
        <p:blipFill>
          <a:blip r:embed="rId1"/>
          <a:srcRect r="47057" b="53644"/>
          <a:stretch>
            <a:fillRect/>
          </a:stretch>
        </p:blipFill>
        <p:spPr>
          <a:xfrm>
            <a:off x="2311400" y="2259013"/>
            <a:ext cx="4024313" cy="8207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708025" y="663575"/>
            <a:ext cx="2020888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charset="0"/>
              </a:rPr>
              <a:t>? </a:t>
            </a:r>
            <a:r>
              <a:rPr lang="zh-CN" altLang="zh-CN" sz="240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思考与练习</a:t>
            </a:r>
            <a:endParaRPr lang="zh-CN" altLang="en-US" sz="240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9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3" grpId="0"/>
      <p:bldP spid="59393" grpId="1"/>
      <p:bldP spid="2" grpId="0"/>
      <p:bldP spid="2" grpId="1"/>
      <p:bldP spid="3" grpId="0"/>
      <p:bldP spid="3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 txBox="1"/>
          <p:nvPr/>
        </p:nvSpPr>
        <p:spPr>
          <a:xfrm>
            <a:off x="2124075" y="2049463"/>
            <a:ext cx="5178425" cy="1092200"/>
          </a:xfrm>
          <a:prstGeom prst="rect">
            <a:avLst/>
          </a:prstGeom>
          <a:noFill/>
          <a:ln w="9525">
            <a:noFill/>
          </a:ln>
          <a:effectLst>
            <a:outerShdw dist="38100" dir="8100000" algn="ctr" rotWithShape="0">
              <a:srgbClr val="000000">
                <a:alpha val="31000"/>
              </a:srgbClr>
            </a:outerShdw>
          </a:effectLst>
        </p:spPr>
        <p:txBody>
          <a:bodyPr anchor="t" anchorCtr="0"/>
          <a:lstStyle/>
          <a:p>
            <a:pPr algn="ctr">
              <a:lnSpc>
                <a:spcPct val="120000"/>
              </a:lnSpc>
            </a:pPr>
            <a:r>
              <a:rPr lang="en-US" altLang="zh-CN" sz="4800" b="0" dirty="0">
                <a:latin typeface="Comic Sans MS" panose="030F0702030302020204" pitchFamily="2" charset="0"/>
                <a:ea typeface="黑体" panose="02010609060101010101" pitchFamily="2" charset="-122"/>
              </a:rPr>
              <a:t>3.3 </a:t>
            </a:r>
            <a:r>
              <a:rPr lang="zh-CN" altLang="zh-CN" sz="4800" b="0" dirty="0">
                <a:latin typeface="Comic Sans MS" panose="030F0702030302020204" pitchFamily="2" charset="0"/>
                <a:ea typeface="黑体" panose="02010609060101010101" pitchFamily="2" charset="-122"/>
              </a:rPr>
              <a:t>两种特殊</a:t>
            </a:r>
            <a:r>
              <a:rPr lang="zh-CN" altLang="en-US" sz="4800" b="0" dirty="0">
                <a:latin typeface="Comic Sans MS" panose="030F0702030302020204" pitchFamily="2" charset="0"/>
                <a:ea typeface="黑体" panose="02010609060101010101" pitchFamily="2" charset="-122"/>
              </a:rPr>
              <a:t>门电路</a:t>
            </a:r>
            <a:endParaRPr lang="en-US" altLang="zh-CN" sz="4800" b="0" dirty="0">
              <a:latin typeface="Comic Sans MS" panose="030F0702030302020204" pitchFamily="2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对象 17"/>
          <p:cNvGraphicFramePr/>
          <p:nvPr/>
        </p:nvGraphicFramePr>
        <p:xfrm>
          <a:off x="523875" y="2679700"/>
          <a:ext cx="3811588" cy="2570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8" name="" r:id="rId1" imgW="4981575" imgH="3457575" progId="Paint.Picture">
                  <p:embed/>
                </p:oleObj>
              </mc:Choice>
              <mc:Fallback>
                <p:oleObj name="" r:id="rId1" imgW="4981575" imgH="3457575" progId="Paint.Picture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23875" y="2679700"/>
                        <a:ext cx="3811588" cy="25701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1665288" y="5695950"/>
          <a:ext cx="1293812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9" name="" r:id="rId3" imgW="2171700" imgH="809625" progId="Paint.Picture">
                  <p:embed/>
                </p:oleObj>
              </mc:Choice>
              <mc:Fallback>
                <p:oleObj name="" r:id="rId3" imgW="2171700" imgH="809625" progId="Paint.Picture">
                  <p:embed/>
                  <p:pic>
                    <p:nvPicPr>
                      <p:cNvPr id="0" name="图片 309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65288" y="5695950"/>
                        <a:ext cx="1293812" cy="504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1" name="文本框 34817"/>
          <p:cNvSpPr txBox="1"/>
          <p:nvPr/>
        </p:nvSpPr>
        <p:spPr>
          <a:xfrm>
            <a:off x="779463" y="2078038"/>
            <a:ext cx="35560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4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1. OD</a:t>
            </a:r>
            <a:r>
              <a:rPr lang="zh-CN" altLang="en-US" sz="24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(Open Drain)</a:t>
            </a:r>
            <a:r>
              <a:rPr lang="zh-CN" altLang="en-US" sz="240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门</a:t>
            </a:r>
            <a:endParaRPr lang="zh-CN" altLang="en-US" sz="2400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443" name="矩形 34819"/>
          <p:cNvSpPr/>
          <p:nvPr/>
        </p:nvSpPr>
        <p:spPr>
          <a:xfrm>
            <a:off x="603250" y="682625"/>
            <a:ext cx="523081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只能输出高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/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低电平的门电路，称为普通门电路。</a:t>
            </a:r>
            <a:endParaRPr lang="zh-CN" altLang="en-US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61444" name="图片 348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4075" y="3284538"/>
            <a:ext cx="1736725" cy="29892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45" name="矩形 34821"/>
          <p:cNvSpPr/>
          <p:nvPr/>
        </p:nvSpPr>
        <p:spPr>
          <a:xfrm>
            <a:off x="3387725" y="5445125"/>
            <a:ext cx="1679575" cy="6445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ctr" eaLnBrk="0" hangingPunct="0"/>
            <a:r>
              <a:rPr lang="zh-CN" altLang="en-US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输出</a:t>
            </a:r>
            <a:endParaRPr lang="zh-CN" altLang="en-US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algn="ctr" eaLnBrk="0" hangingPunct="0"/>
            <a:r>
              <a:rPr lang="zh-CN" altLang="en-US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低电平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/</a:t>
            </a:r>
            <a:r>
              <a:rPr lang="zh-CN" altLang="en-US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高阻！</a:t>
            </a:r>
            <a:endParaRPr lang="zh-CN" altLang="en-US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61446" name="矩形 11270"/>
          <p:cNvSpPr/>
          <p:nvPr/>
        </p:nvSpPr>
        <p:spPr>
          <a:xfrm>
            <a:off x="1177925" y="3284538"/>
            <a:ext cx="2574925" cy="1665287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pic>
        <p:nvPicPr>
          <p:cNvPr id="61447" name="图片 3277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9625" y="603250"/>
            <a:ext cx="1481138" cy="241617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" name="直接箭头连接符 1"/>
          <p:cNvCxnSpPr/>
          <p:nvPr/>
        </p:nvCxnSpPr>
        <p:spPr>
          <a:xfrm flipH="1" flipV="1">
            <a:off x="3995738" y="3717925"/>
            <a:ext cx="71438" cy="1655763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" name="直接箭头连接符 2"/>
          <p:cNvCxnSpPr/>
          <p:nvPr/>
        </p:nvCxnSpPr>
        <p:spPr>
          <a:xfrm flipH="1">
            <a:off x="2987675" y="5767388"/>
            <a:ext cx="473075" cy="109538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61450" name="对象 3"/>
          <p:cNvGraphicFramePr/>
          <p:nvPr/>
        </p:nvGraphicFramePr>
        <p:xfrm>
          <a:off x="7450138" y="1976438"/>
          <a:ext cx="1365250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0" name="" r:id="rId7" imgW="1504950" imgH="1438275" progId="Paint.Picture">
                  <p:embed/>
                </p:oleObj>
              </mc:Choice>
              <mc:Fallback>
                <p:oleObj name="" r:id="rId7" imgW="1504950" imgH="1438275" progId="Paint.Picture">
                  <p:embed/>
                  <p:pic>
                    <p:nvPicPr>
                      <p:cNvPr id="0" name="图片 311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50138" y="1976438"/>
                        <a:ext cx="1365250" cy="1209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51" name="对象 5"/>
          <p:cNvGraphicFramePr/>
          <p:nvPr/>
        </p:nvGraphicFramePr>
        <p:xfrm>
          <a:off x="7540625" y="561340"/>
          <a:ext cx="1183005" cy="1250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1" name="" r:id="rId9" imgW="2095500" imgH="1781175" progId="Paint.Picture">
                  <p:embed/>
                </p:oleObj>
              </mc:Choice>
              <mc:Fallback>
                <p:oleObj name="" r:id="rId9" imgW="2095500" imgH="1781175" progId="Paint.Picture">
                  <p:embed/>
                  <p:pic>
                    <p:nvPicPr>
                      <p:cNvPr id="0" name="图片 311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540625" y="561340"/>
                        <a:ext cx="1183005" cy="12503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右箭头 7"/>
          <p:cNvSpPr/>
          <p:nvPr/>
        </p:nvSpPr>
        <p:spPr>
          <a:xfrm>
            <a:off x="7380288" y="1412875"/>
            <a:ext cx="215900" cy="21590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9" name="右箭头 8"/>
          <p:cNvSpPr/>
          <p:nvPr/>
        </p:nvSpPr>
        <p:spPr>
          <a:xfrm>
            <a:off x="7450138" y="2200275"/>
            <a:ext cx="215900" cy="21590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61454" name="文本框 9"/>
          <p:cNvSpPr txBox="1"/>
          <p:nvPr/>
        </p:nvSpPr>
        <p:spPr>
          <a:xfrm>
            <a:off x="601663" y="989013"/>
            <a:ext cx="5391150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应用局限性：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(1) </a:t>
            </a:r>
            <a:r>
              <a:rPr lang="zh-CN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普通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门电路的输出不能相互连接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; 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   (2) 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受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DD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的限制，不能驱动高电压负载。</a:t>
            </a:r>
            <a:endParaRPr lang="zh-CN" altLang="en-US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39900" y="5076825"/>
            <a:ext cx="12192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OD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与非门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204075" y="5133975"/>
            <a:ext cx="3270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B</a:t>
            </a:r>
            <a:endParaRPr lang="en-US" altLang="zh-CN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246938" y="3590925"/>
            <a:ext cx="3492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A</a:t>
            </a:r>
            <a:endParaRPr lang="en-US" altLang="zh-CN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086725" y="3498850"/>
            <a:ext cx="46831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Y1</a:t>
            </a:r>
            <a:endParaRPr lang="en-US" altLang="zh-CN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086725" y="5695950"/>
            <a:ext cx="46831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Y2</a:t>
            </a:r>
            <a:endParaRPr lang="en-US" altLang="zh-CN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graphicFrame>
        <p:nvGraphicFramePr>
          <p:cNvPr id="29" name="对象 28"/>
          <p:cNvGraphicFramePr/>
          <p:nvPr/>
        </p:nvGraphicFramePr>
        <p:xfrm>
          <a:off x="4562475" y="3116263"/>
          <a:ext cx="2144713" cy="2579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2" name="" r:id="rId11" imgW="3705225" imgH="4114800" progId="Paint.Picture">
                  <p:embed/>
                </p:oleObj>
              </mc:Choice>
              <mc:Fallback>
                <p:oleObj name="" r:id="rId11" imgW="3705225" imgH="4114800" progId="Paint.Picture">
                  <p:embed/>
                  <p:pic>
                    <p:nvPicPr>
                      <p:cNvPr id="0" name="图片 311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562475" y="3116263"/>
                        <a:ext cx="2144713" cy="25796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乘号 30"/>
          <p:cNvSpPr/>
          <p:nvPr/>
        </p:nvSpPr>
        <p:spPr>
          <a:xfrm>
            <a:off x="5718175" y="4268788"/>
            <a:ext cx="531813" cy="552450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14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14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61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1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1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1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1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0" dur="80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1" dur="80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80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21"/>
                            </p:stCondLst>
                            <p:childTnLst>
                              <p:par>
                                <p:cTn id="54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6" dur="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7" dur="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2" dur="80"/>
                                        <p:tgtEl>
                                          <p:spTgt spid="614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3" dur="80"/>
                                        <p:tgtEl>
                                          <p:spTgt spid="614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80"/>
                                        <p:tgtEl>
                                          <p:spTgt spid="614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61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87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8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94" dur="80"/>
                                        <p:tgtEl>
                                          <p:spTgt spid="614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95" dur="80"/>
                                        <p:tgtEl>
                                          <p:spTgt spid="614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80"/>
                                        <p:tgtEl>
                                          <p:spTgt spid="614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99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1" grpId="0"/>
      <p:bldP spid="61441" grpId="1"/>
      <p:bldP spid="61443" grpId="0"/>
      <p:bldP spid="61443" grpId="1"/>
      <p:bldP spid="61445" grpId="0"/>
      <p:bldP spid="61445" grpId="1"/>
      <p:bldP spid="61446" grpId="0" bldLvl="0" animBg="1"/>
      <p:bldP spid="61446" grpId="1" animBg="1"/>
      <p:bldP spid="8" grpId="0" animBg="1"/>
      <p:bldP spid="8" grpId="1" animBg="1"/>
      <p:bldP spid="9" grpId="0" animBg="1"/>
      <p:bldP spid="9" grpId="1" animBg="1"/>
      <p:bldP spid="61454" grpId="0"/>
      <p:bldP spid="61454" grpId="1"/>
      <p:bldP spid="10" grpId="0"/>
      <p:bldP spid="10" grpId="1"/>
      <p:bldP spid="21" grpId="0"/>
      <p:bldP spid="21" grpId="1"/>
      <p:bldP spid="24" grpId="0"/>
      <p:bldP spid="24" grpId="1"/>
      <p:bldP spid="25" grpId="0"/>
      <p:bldP spid="25" grpId="1"/>
      <p:bldP spid="26" grpId="0"/>
      <p:bldP spid="26" grpId="1"/>
      <p:bldP spid="31" grpId="0" animBg="1"/>
      <p:bldP spid="31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5" name="图片 35841"/>
          <p:cNvPicPr>
            <a:picLocks noChangeAspect="1"/>
          </p:cNvPicPr>
          <p:nvPr/>
        </p:nvPicPr>
        <p:blipFill>
          <a:blip r:embed="rId1"/>
          <a:srcRect b="26138"/>
          <a:stretch>
            <a:fillRect/>
          </a:stretch>
        </p:blipFill>
        <p:spPr>
          <a:xfrm>
            <a:off x="938213" y="2736850"/>
            <a:ext cx="5678487" cy="2508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2466" name="文本框 35842"/>
          <p:cNvSpPr txBox="1"/>
          <p:nvPr/>
        </p:nvSpPr>
        <p:spPr>
          <a:xfrm>
            <a:off x="1081088" y="5413375"/>
            <a:ext cx="5935662" cy="7842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dirty="0">
                <a:solidFill>
                  <a:schemeClr val="bg2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Y1=(AB)‘</a:t>
            </a:r>
            <a:r>
              <a:rPr lang="zh-CN" altLang="en-US" dirty="0">
                <a:solidFill>
                  <a:schemeClr val="bg2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； </a:t>
            </a:r>
            <a:r>
              <a:rPr lang="en-US" altLang="zh-CN" dirty="0">
                <a:solidFill>
                  <a:schemeClr val="bg2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Y2=(CD)’</a:t>
            </a:r>
            <a:r>
              <a:rPr lang="zh-CN" altLang="en-US" dirty="0">
                <a:solidFill>
                  <a:schemeClr val="bg2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；</a:t>
            </a:r>
            <a:endParaRPr lang="zh-CN" altLang="en-US" dirty="0">
              <a:solidFill>
                <a:schemeClr val="bg2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spcBef>
                <a:spcPct val="50000"/>
              </a:spcBef>
            </a:pPr>
            <a:r>
              <a:rPr lang="en-US" altLang="zh-CN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(Wired-AND)</a:t>
            </a:r>
            <a:r>
              <a:rPr lang="en-US" altLang="zh-CN" dirty="0">
                <a:solidFill>
                  <a:schemeClr val="bg2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Y=Y1*Y2=(AB)’*(CD)’=(AB+CD)’</a:t>
            </a:r>
            <a:endParaRPr lang="en-US" altLang="zh-CN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62467" name="文本框 2"/>
          <p:cNvSpPr txBox="1"/>
          <p:nvPr/>
        </p:nvSpPr>
        <p:spPr>
          <a:xfrm>
            <a:off x="938213" y="1874838"/>
            <a:ext cx="2379662" cy="39846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(b) </a:t>
            </a:r>
            <a:r>
              <a:rPr lang="zh-CN" altLang="en-US" sz="2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实现</a:t>
            </a:r>
            <a:r>
              <a:rPr lang="en-US" altLang="zh-CN" sz="2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“</a:t>
            </a:r>
            <a:r>
              <a:rPr lang="zh-CN" altLang="en-US" sz="2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线与</a:t>
            </a:r>
            <a:r>
              <a:rPr lang="en-US" altLang="zh-CN" sz="2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”</a:t>
            </a:r>
            <a:r>
              <a:rPr lang="zh-CN" altLang="en-US" sz="2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逻辑</a:t>
            </a:r>
            <a:endParaRPr lang="zh-CN" altLang="en-US" sz="2000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2468" name="矩形 11270"/>
          <p:cNvSpPr/>
          <p:nvPr/>
        </p:nvSpPr>
        <p:spPr>
          <a:xfrm>
            <a:off x="1419225" y="3078163"/>
            <a:ext cx="1733550" cy="800100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62469" name="矩形 11270"/>
          <p:cNvSpPr/>
          <p:nvPr/>
        </p:nvSpPr>
        <p:spPr>
          <a:xfrm>
            <a:off x="1419225" y="4268788"/>
            <a:ext cx="1735138" cy="823912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62470" name="文本框 1"/>
          <p:cNvSpPr txBox="1"/>
          <p:nvPr/>
        </p:nvSpPr>
        <p:spPr>
          <a:xfrm>
            <a:off x="717550" y="682625"/>
            <a:ext cx="233045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◆ </a:t>
            </a:r>
            <a:r>
              <a:rPr lang="en-US" altLang="zh-CN" sz="24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OD</a:t>
            </a:r>
            <a:r>
              <a:rPr lang="zh-CN" altLang="en-US" sz="24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门的应用</a:t>
            </a:r>
            <a:endParaRPr lang="zh-CN" altLang="en-US" sz="240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62472" name="图片 34818"/>
          <p:cNvPicPr>
            <a:picLocks noChangeAspect="1"/>
          </p:cNvPicPr>
          <p:nvPr/>
        </p:nvPicPr>
        <p:blipFill>
          <a:blip r:embed="rId2"/>
          <a:srcRect b="49385"/>
          <a:stretch>
            <a:fillRect/>
          </a:stretch>
        </p:blipFill>
        <p:spPr>
          <a:xfrm>
            <a:off x="4579938" y="655955"/>
            <a:ext cx="3825875" cy="2238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2473" name="文本框 2"/>
          <p:cNvSpPr txBox="1"/>
          <p:nvPr/>
        </p:nvSpPr>
        <p:spPr>
          <a:xfrm>
            <a:off x="938213" y="1338263"/>
            <a:ext cx="3425825" cy="39846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(a) </a:t>
            </a:r>
            <a:r>
              <a:rPr lang="zh-CN" altLang="en-US" sz="2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驱动高电压、大电流负载</a:t>
            </a:r>
            <a:endParaRPr lang="zh-CN" altLang="en-US" sz="2000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2474" name="矩形 11270"/>
          <p:cNvSpPr/>
          <p:nvPr/>
        </p:nvSpPr>
        <p:spPr>
          <a:xfrm>
            <a:off x="7407275" y="589280"/>
            <a:ext cx="1101725" cy="1219200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graphicFrame>
        <p:nvGraphicFramePr>
          <p:cNvPr id="18" name="对象 17"/>
          <p:cNvGraphicFramePr/>
          <p:nvPr/>
        </p:nvGraphicFramePr>
        <p:xfrm>
          <a:off x="6615113" y="4624388"/>
          <a:ext cx="2271712" cy="166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8" name="" r:id="rId3" imgW="4981575" imgH="3457575" progId="Paint.Picture">
                  <p:embed/>
                </p:oleObj>
              </mc:Choice>
              <mc:Fallback>
                <p:oleObj name="" r:id="rId3" imgW="4981575" imgH="3457575" progId="Paint.Picture">
                  <p:embed/>
                  <p:pic>
                    <p:nvPicPr>
                      <p:cNvPr id="0" name="图片 311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15113" y="4624388"/>
                        <a:ext cx="2271712" cy="16621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1270"/>
          <p:cNvSpPr/>
          <p:nvPr/>
        </p:nvSpPr>
        <p:spPr>
          <a:xfrm>
            <a:off x="3532188" y="2822575"/>
            <a:ext cx="490537" cy="833438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24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24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624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624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624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2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2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9" dur="80"/>
                                        <p:tgtEl>
                                          <p:spTgt spid="624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0" dur="80"/>
                                        <p:tgtEl>
                                          <p:spTgt spid="624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80"/>
                                        <p:tgtEl>
                                          <p:spTgt spid="624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2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2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2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6" grpId="0"/>
      <p:bldP spid="62466" grpId="1"/>
      <p:bldP spid="62467" grpId="0"/>
      <p:bldP spid="62467" grpId="1"/>
      <p:bldP spid="62468" grpId="0" bldLvl="0" animBg="1"/>
      <p:bldP spid="62468" grpId="1" animBg="1"/>
      <p:bldP spid="62469" grpId="0" bldLvl="0" animBg="1"/>
      <p:bldP spid="62469" grpId="1" animBg="1"/>
      <p:bldP spid="62470" grpId="0"/>
      <p:bldP spid="62470" grpId="1"/>
      <p:bldP spid="62473" grpId="0"/>
      <p:bldP spid="62473" grpId="1"/>
      <p:bldP spid="62474" grpId="0" bldLvl="0" animBg="1"/>
      <p:bldP spid="62474" grpId="1" animBg="1"/>
      <p:bldP spid="2" grpId="0" bldLvl="0" animBg="1"/>
      <p:bldP spid="2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文本框 3"/>
          <p:cNvSpPr txBox="1"/>
          <p:nvPr/>
        </p:nvSpPr>
        <p:spPr>
          <a:xfrm>
            <a:off x="1016000" y="4346575"/>
            <a:ext cx="7269163" cy="13366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因此，作为总路线接口电路，要求门电路能够输出三种状态：</a:t>
            </a:r>
            <a:endParaRPr lang="zh-CN" altLang="en-US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(1) 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正常应用时输出高电平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/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低电平；</a:t>
            </a:r>
            <a:endParaRPr lang="zh-CN" altLang="en-US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(2) 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不用时输出为高阻状态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(High Impedance State),</a:t>
            </a: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用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Z/z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表示。</a:t>
            </a:r>
            <a:endParaRPr lang="zh-CN" altLang="en-US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63490" name="文本框 39937"/>
          <p:cNvSpPr txBox="1"/>
          <p:nvPr/>
        </p:nvSpPr>
        <p:spPr>
          <a:xfrm>
            <a:off x="807085" y="612775"/>
            <a:ext cx="271303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4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2.CMOS</a:t>
            </a:r>
            <a:r>
              <a:rPr lang="zh-CN" altLang="en-US" sz="24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三态门</a:t>
            </a:r>
            <a:r>
              <a:rPr lang="zh-CN" altLang="en-US" sz="240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endParaRPr lang="zh-CN" altLang="en-US" sz="2400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63491" name="对象 -2147482437"/>
          <p:cNvGraphicFramePr/>
          <p:nvPr/>
        </p:nvGraphicFramePr>
        <p:xfrm>
          <a:off x="1262063" y="1971675"/>
          <a:ext cx="4140200" cy="205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2" name="" r:id="rId1" imgW="2237105" imgH="1488440" progId="Visio.Drawing.11">
                  <p:embed/>
                </p:oleObj>
              </mc:Choice>
              <mc:Fallback>
                <p:oleObj name="" r:id="rId1" imgW="2237105" imgH="1488440" progId="Visio.Drawing.11">
                  <p:embed/>
                  <p:pic>
                    <p:nvPicPr>
                      <p:cNvPr id="0" name="图片 311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62063" y="1971675"/>
                        <a:ext cx="4140200" cy="20589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2" name="文本框 4"/>
          <p:cNvSpPr txBox="1"/>
          <p:nvPr/>
        </p:nvSpPr>
        <p:spPr>
          <a:xfrm>
            <a:off x="735330" y="1190625"/>
            <a:ext cx="50514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zh-CN" b="0">
                <a:solidFill>
                  <a:srgbClr val="0070C0"/>
                </a:solidFill>
                <a:latin typeface="Comic Sans MS" panose="030F0702030302020204" pitchFamily="2" charset="0"/>
                <a:ea typeface="黑体" panose="02010609060101010101" pitchFamily="2" charset="-122"/>
              </a:rPr>
              <a:t>【问题的引出】普通门电路作为总线接口电路时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" name="乘号 1"/>
          <p:cNvSpPr/>
          <p:nvPr/>
        </p:nvSpPr>
        <p:spPr>
          <a:xfrm>
            <a:off x="2081213" y="1846263"/>
            <a:ext cx="914400" cy="914400"/>
          </a:xfrm>
          <a:prstGeom prst="mathMultiply">
            <a:avLst/>
          </a:prstGeom>
          <a:solidFill>
            <a:srgbClr val="C00000">
              <a:alpha val="28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61443" name="矩形 34819"/>
          <p:cNvSpPr/>
          <p:nvPr/>
        </p:nvSpPr>
        <p:spPr>
          <a:xfrm>
            <a:off x="1100138" y="5746750"/>
            <a:ext cx="669290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能够输出高电平、低电平和高阻状态的门电路，称为三态门。</a:t>
            </a:r>
            <a:endParaRPr lang="zh-CN" altLang="en-US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61444" name="图片 348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388" y="904875"/>
            <a:ext cx="1736725" cy="2989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34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34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3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3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1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3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8" dur="80"/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9" dur="80"/>
                                        <p:tgtEl>
                                          <p:spTgt spid="614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80"/>
                                        <p:tgtEl>
                                          <p:spTgt spid="614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89" grpId="0"/>
      <p:bldP spid="63489" grpId="1"/>
      <p:bldP spid="63490" grpId="0"/>
      <p:bldP spid="63490" grpId="1"/>
      <p:bldP spid="63492" grpId="0"/>
      <p:bldP spid="63492" grpId="1"/>
      <p:bldP spid="2" grpId="0" bldLvl="0" animBg="1"/>
      <p:bldP spid="2" grpId="1" animBg="1"/>
      <p:bldP spid="61443" grpId="0"/>
      <p:bldP spid="61443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矩形 39939"/>
          <p:cNvSpPr/>
          <p:nvPr/>
        </p:nvSpPr>
        <p:spPr>
          <a:xfrm>
            <a:off x="914400" y="4106863"/>
            <a:ext cx="4070350" cy="17541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(1) 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当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EN’=1(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无效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)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时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     与非门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G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4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输出为高电平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,T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截止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;</a:t>
            </a:r>
            <a:endParaRPr lang="en-US" altLang="zh-CN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     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或非门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G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5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输出为低电平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,T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截止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,</a:t>
            </a:r>
            <a:endParaRPr lang="en-US" altLang="zh-CN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故输出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Y</a:t>
            </a:r>
            <a:r>
              <a:rPr lang="zh-CN" altLang="en-US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为高阻状态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(Z)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。</a:t>
            </a:r>
            <a:endParaRPr lang="zh-CN" altLang="en-US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64514" name="图片 11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0750" y="1171575"/>
            <a:ext cx="6176963" cy="2378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4515" name="文本框 1"/>
          <p:cNvSpPr txBox="1"/>
          <p:nvPr/>
        </p:nvSpPr>
        <p:spPr>
          <a:xfrm>
            <a:off x="4995863" y="4460875"/>
            <a:ext cx="3810000" cy="1338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(2) 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当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EN’=0(</a:t>
            </a:r>
            <a:r>
              <a:rPr lang="zh-CN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有效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)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时</a:t>
            </a:r>
            <a:endParaRPr lang="zh-CN" altLang="en-US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    与非门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G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4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输出为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A;</a:t>
            </a:r>
            <a:endParaRPr lang="en-US" altLang="zh-CN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    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或非门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G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5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输出为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A, 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故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Y=A’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。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64517" name="矩形 11270"/>
          <p:cNvSpPr/>
          <p:nvPr/>
        </p:nvSpPr>
        <p:spPr>
          <a:xfrm>
            <a:off x="1460500" y="1603375"/>
            <a:ext cx="1916113" cy="1789113"/>
          </a:xfrm>
          <a:prstGeom prst="rect">
            <a:avLst/>
          </a:prstGeom>
          <a:solidFill>
            <a:srgbClr val="A6A6A6">
              <a:alpha val="25999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64518" name="文本框 1"/>
          <p:cNvSpPr txBox="1"/>
          <p:nvPr/>
        </p:nvSpPr>
        <p:spPr>
          <a:xfrm>
            <a:off x="914400" y="3656013"/>
            <a:ext cx="1201738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/>
            <a:r>
              <a:rPr lang="zh-CN" altLang="en-US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分析过程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:</a:t>
            </a:r>
            <a:endParaRPr lang="en-US" altLang="zh-CN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64519" name="图片 327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513" y="2328863"/>
            <a:ext cx="1481137" cy="2416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777875" y="647700"/>
            <a:ext cx="37941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(a) </a:t>
            </a:r>
            <a:r>
              <a:rPr lang="zh-CN" altLang="en-US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三态控制端低电平有效的三态门</a:t>
            </a:r>
            <a:endParaRPr lang="zh-CN" altLang="en-US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02513" y="3244850"/>
            <a:ext cx="3492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A</a:t>
            </a:r>
            <a:endParaRPr lang="en-US" altLang="zh-CN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455025" y="3244850"/>
            <a:ext cx="350838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Y</a:t>
            </a:r>
            <a:endParaRPr lang="en-US" altLang="zh-CN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64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4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4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7" dur="80"/>
                                        <p:tgtEl>
                                          <p:spTgt spid="645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8" dur="80"/>
                                        <p:tgtEl>
                                          <p:spTgt spid="645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80"/>
                                        <p:tgtEl>
                                          <p:spTgt spid="645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4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4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8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9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3" grpId="0"/>
      <p:bldP spid="64513" grpId="1"/>
      <p:bldP spid="64515" grpId="0"/>
      <p:bldP spid="64515" grpId="1"/>
      <p:bldP spid="64517" grpId="0" bldLvl="0" animBg="1"/>
      <p:bldP spid="64517" grpId="1" animBg="1"/>
      <p:bldP spid="64518" grpId="0"/>
      <p:bldP spid="64518" grpId="1"/>
      <p:bldP spid="2" grpId="0"/>
      <p:bldP spid="2" grpId="1"/>
      <p:bldP spid="3" grpId="0"/>
      <p:bldP spid="3" grpId="1"/>
      <p:bldP spid="4" grpId="0"/>
      <p:bldP spid="4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图片 11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6938" y="1169988"/>
            <a:ext cx="6219825" cy="237490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65539" name="对象 -2147482435"/>
          <p:cNvGraphicFramePr/>
          <p:nvPr/>
        </p:nvGraphicFramePr>
        <p:xfrm>
          <a:off x="1163638" y="3832225"/>
          <a:ext cx="6918325" cy="198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6" name="" r:id="rId2" imgW="6223000" imgH="1790700" progId="Visio.Drawing.11">
                  <p:embed/>
                </p:oleObj>
              </mc:Choice>
              <mc:Fallback>
                <p:oleObj name="" r:id="rId2" imgW="6223000" imgH="1790700" progId="Visio.Drawing.11">
                  <p:embed/>
                  <p:pic>
                    <p:nvPicPr>
                      <p:cNvPr id="0" name="图片 311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63638" y="3832225"/>
                        <a:ext cx="6918325" cy="19891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0" name="文本框 99"/>
          <p:cNvSpPr txBox="1"/>
          <p:nvPr/>
        </p:nvSpPr>
        <p:spPr>
          <a:xfrm>
            <a:off x="2006600" y="5821363"/>
            <a:ext cx="14763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b="0">
                <a:solidFill>
                  <a:srgbClr val="0070C0"/>
                </a:solidFill>
                <a:latin typeface="Comic Sans MS" panose="030F0702030302020204" pitchFamily="2" charset="0"/>
                <a:ea typeface="黑体" panose="02010609060101010101" pitchFamily="2" charset="-122"/>
              </a:rPr>
              <a:t>74HC125 </a:t>
            </a:r>
            <a:endParaRPr lang="en-US" altLang="en-US" b="0">
              <a:solidFill>
                <a:srgbClr val="0070C0"/>
              </a:solidFill>
              <a:latin typeface="Comic Sans MS" panose="030F0702030302020204" pitchFamily="2" charset="0"/>
              <a:ea typeface="黑体" panose="02010609060101010101" pitchFamily="2" charset="-122"/>
            </a:endParaRPr>
          </a:p>
        </p:txBody>
      </p:sp>
      <p:sp>
        <p:nvSpPr>
          <p:cNvPr id="65541" name="文本框 4"/>
          <p:cNvSpPr txBox="1"/>
          <p:nvPr/>
        </p:nvSpPr>
        <p:spPr>
          <a:xfrm>
            <a:off x="5949950" y="5821363"/>
            <a:ext cx="14763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b="0">
                <a:solidFill>
                  <a:srgbClr val="0070C0"/>
                </a:solidFill>
                <a:latin typeface="Comic Sans MS" panose="030F0702030302020204" pitchFamily="2" charset="0"/>
                <a:ea typeface="黑体" panose="02010609060101010101" pitchFamily="2" charset="-122"/>
              </a:rPr>
              <a:t>74HC126 </a:t>
            </a:r>
            <a:endParaRPr lang="en-US" altLang="zh-CN" b="0">
              <a:solidFill>
                <a:srgbClr val="0070C0"/>
              </a:solidFill>
              <a:latin typeface="Comic Sans MS" panose="030F0702030302020204" pitchFamily="2" charset="0"/>
              <a:ea typeface="黑体" panose="02010609060101010101" pitchFamily="2" charset="-122"/>
            </a:endParaRPr>
          </a:p>
        </p:txBody>
      </p:sp>
      <p:sp>
        <p:nvSpPr>
          <p:cNvPr id="65542" name="矩形 11270"/>
          <p:cNvSpPr/>
          <p:nvPr/>
        </p:nvSpPr>
        <p:spPr>
          <a:xfrm>
            <a:off x="1420813" y="1574800"/>
            <a:ext cx="2803525" cy="1846263"/>
          </a:xfrm>
          <a:prstGeom prst="rect">
            <a:avLst/>
          </a:prstGeom>
          <a:solidFill>
            <a:srgbClr val="A6A6A6">
              <a:alpha val="25999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77875" y="655638"/>
            <a:ext cx="38036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(b) </a:t>
            </a:r>
            <a:r>
              <a:rPr lang="zh-CN" altLang="en-US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三态控制端高电平有效的三态门</a:t>
            </a:r>
            <a:endParaRPr lang="zh-CN" altLang="en-US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65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5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5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7" dur="80"/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8" dur="80"/>
                                        <p:tgtEl>
                                          <p:spTgt spid="655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80"/>
                                        <p:tgtEl>
                                          <p:spTgt spid="655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4" dur="80"/>
                                        <p:tgtEl>
                                          <p:spTgt spid="655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5" dur="80"/>
                                        <p:tgtEl>
                                          <p:spTgt spid="655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80"/>
                                        <p:tgtEl>
                                          <p:spTgt spid="655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0" grpId="0"/>
      <p:bldP spid="65540" grpId="1"/>
      <p:bldP spid="65541" grpId="0"/>
      <p:bldP spid="65541" grpId="1"/>
      <p:bldP spid="65542" grpId="0" animBg="1"/>
      <p:bldP spid="65542" grpId="1" animBg="1"/>
      <p:bldP spid="2" grpId="0"/>
      <p:bldP spid="2" grpId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561" name="对象 -2147482434"/>
          <p:cNvGraphicFramePr/>
          <p:nvPr/>
        </p:nvGraphicFramePr>
        <p:xfrm>
          <a:off x="654050" y="711200"/>
          <a:ext cx="4879975" cy="4970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1" name="" r:id="rId1" imgW="8318500" imgH="7112000" progId="Visio.Drawing.11">
                  <p:embed/>
                </p:oleObj>
              </mc:Choice>
              <mc:Fallback>
                <p:oleObj name="" r:id="rId1" imgW="8318500" imgH="7112000" progId="Visio.Drawing.11">
                  <p:embed/>
                  <p:pic>
                    <p:nvPicPr>
                      <p:cNvPr id="0" name="图片 310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54050" y="711200"/>
                        <a:ext cx="4879975" cy="49704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2" name="对象 -2147482433"/>
          <p:cNvGraphicFramePr/>
          <p:nvPr/>
        </p:nvGraphicFramePr>
        <p:xfrm>
          <a:off x="5738813" y="571500"/>
          <a:ext cx="3133725" cy="517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2" name="" r:id="rId3" imgW="4724400" imgH="5194300" progId="Visio.Drawing.11">
                  <p:embed/>
                </p:oleObj>
              </mc:Choice>
              <mc:Fallback>
                <p:oleObj name="" r:id="rId3" imgW="4724400" imgH="5194300" progId="Visio.Drawing.11">
                  <p:embed/>
                  <p:pic>
                    <p:nvPicPr>
                      <p:cNvPr id="0" name="图片 310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38813" y="571500"/>
                        <a:ext cx="3133725" cy="5175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63" name="文本框 99"/>
          <p:cNvSpPr txBox="1"/>
          <p:nvPr/>
        </p:nvSpPr>
        <p:spPr>
          <a:xfrm>
            <a:off x="849313" y="5638800"/>
            <a:ext cx="2106612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1600" b="0">
                <a:latin typeface="Comic Sans MS" panose="030F0702030302020204" pitchFamily="2" charset="0"/>
                <a:ea typeface="黑体" panose="02010609060101010101" pitchFamily="2" charset="-122"/>
              </a:rPr>
              <a:t>双</a:t>
            </a:r>
            <a:r>
              <a:rPr lang="en-US" altLang="zh-CN" sz="1600" b="0">
                <a:latin typeface="Comic Sans MS" panose="030F0702030302020204" pitchFamily="2" charset="0"/>
                <a:ea typeface="黑体" panose="02010609060101010101" pitchFamily="2" charset="-122"/>
              </a:rPr>
              <a:t>4</a:t>
            </a:r>
            <a:r>
              <a:rPr lang="zh-CN" altLang="en-US" sz="1600" b="0">
                <a:latin typeface="Comic Sans MS" panose="030F0702030302020204" pitchFamily="2" charset="0"/>
                <a:ea typeface="黑体" panose="02010609060101010101" pitchFamily="2" charset="-122"/>
              </a:rPr>
              <a:t>路三态反相器</a:t>
            </a:r>
            <a:r>
              <a:rPr lang="en-US" altLang="zh-CN" sz="1600" b="0">
                <a:solidFill>
                  <a:srgbClr val="0070C0"/>
                </a:solidFill>
                <a:latin typeface="Comic Sans MS" panose="030F0702030302020204" pitchFamily="2" charset="0"/>
                <a:ea typeface="黑体" panose="02010609060101010101" pitchFamily="2" charset="-122"/>
              </a:rPr>
              <a:t>74HC240 </a:t>
            </a:r>
            <a:endParaRPr lang="en-US" altLang="zh-CN" sz="1600" b="0">
              <a:solidFill>
                <a:srgbClr val="0070C0"/>
              </a:solidFill>
              <a:latin typeface="Comic Sans MS" panose="030F0702030302020204" pitchFamily="2" charset="0"/>
              <a:ea typeface="黑体" panose="02010609060101010101" pitchFamily="2" charset="-122"/>
            </a:endParaRPr>
          </a:p>
        </p:txBody>
      </p:sp>
      <p:sp>
        <p:nvSpPr>
          <p:cNvPr id="66564" name="文本框 4"/>
          <p:cNvSpPr txBox="1"/>
          <p:nvPr/>
        </p:nvSpPr>
        <p:spPr>
          <a:xfrm>
            <a:off x="3587750" y="5681663"/>
            <a:ext cx="1946275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1600" b="0">
                <a:latin typeface="Comic Sans MS" panose="030F0702030302020204" pitchFamily="2" charset="0"/>
                <a:ea typeface="黑体" panose="02010609060101010101" pitchFamily="2" charset="-122"/>
              </a:rPr>
              <a:t>双</a:t>
            </a:r>
            <a:r>
              <a:rPr lang="en-US" altLang="zh-CN" sz="1600" b="0">
                <a:latin typeface="Comic Sans MS" panose="030F0702030302020204" pitchFamily="2" charset="0"/>
                <a:ea typeface="黑体" panose="02010609060101010101" pitchFamily="2" charset="-122"/>
              </a:rPr>
              <a:t>4</a:t>
            </a:r>
            <a:r>
              <a:rPr lang="zh-CN" altLang="en-US" sz="1600" b="0">
                <a:latin typeface="Comic Sans MS" panose="030F0702030302020204" pitchFamily="2" charset="0"/>
                <a:ea typeface="黑体" panose="02010609060101010101" pitchFamily="2" charset="-122"/>
              </a:rPr>
              <a:t>路三态驱动器</a:t>
            </a:r>
            <a:r>
              <a:rPr lang="en-US" altLang="zh-CN" sz="1600" b="0">
                <a:solidFill>
                  <a:srgbClr val="0070C0"/>
                </a:solidFill>
                <a:latin typeface="Comic Sans MS" panose="030F0702030302020204" pitchFamily="2" charset="0"/>
                <a:ea typeface="黑体" panose="02010609060101010101" pitchFamily="2" charset="-122"/>
              </a:rPr>
              <a:t>74HC244</a:t>
            </a:r>
            <a:endParaRPr lang="en-US" altLang="zh-CN" sz="1600" b="0">
              <a:solidFill>
                <a:srgbClr val="0070C0"/>
              </a:solidFill>
              <a:latin typeface="Comic Sans MS" panose="030F0702030302020204" pitchFamily="2" charset="0"/>
              <a:ea typeface="黑体" panose="02010609060101010101" pitchFamily="2" charset="-122"/>
            </a:endParaRPr>
          </a:p>
        </p:txBody>
      </p:sp>
      <p:sp>
        <p:nvSpPr>
          <p:cNvPr id="66565" name="文本框 5"/>
          <p:cNvSpPr txBox="1"/>
          <p:nvPr/>
        </p:nvSpPr>
        <p:spPr>
          <a:xfrm>
            <a:off x="6483350" y="5681663"/>
            <a:ext cx="1911350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zh-CN" sz="1600" b="0">
                <a:latin typeface="Comic Sans MS" panose="030F0702030302020204" pitchFamily="2" charset="0"/>
                <a:ea typeface="黑体" panose="02010609060101010101" pitchFamily="2" charset="-122"/>
              </a:rPr>
              <a:t>8</a:t>
            </a:r>
            <a:r>
              <a:rPr lang="zh-CN" altLang="en-US" sz="1600" b="0">
                <a:latin typeface="Comic Sans MS" panose="030F0702030302020204" pitchFamily="2" charset="0"/>
                <a:ea typeface="黑体" panose="02010609060101010101" pitchFamily="2" charset="-122"/>
              </a:rPr>
              <a:t>路双向驱动器</a:t>
            </a:r>
            <a:endParaRPr lang="zh-CN" altLang="en-US" sz="1600" b="0">
              <a:latin typeface="Comic Sans MS" panose="030F0702030302020204" pitchFamily="2" charset="0"/>
              <a:ea typeface="黑体" panose="02010609060101010101" pitchFamily="2" charset="-122"/>
            </a:endParaRPr>
          </a:p>
          <a:p>
            <a:pPr algn="ctr"/>
            <a:r>
              <a:rPr lang="en-US" altLang="zh-CN" sz="1600" b="0">
                <a:solidFill>
                  <a:srgbClr val="0070C0"/>
                </a:solidFill>
                <a:latin typeface="Comic Sans MS" panose="030F0702030302020204" pitchFamily="2" charset="0"/>
                <a:ea typeface="黑体" panose="02010609060101010101" pitchFamily="2" charset="-122"/>
              </a:rPr>
              <a:t>74HC245</a:t>
            </a:r>
            <a:endParaRPr lang="en-US" altLang="zh-CN" sz="1600" b="0">
              <a:solidFill>
                <a:srgbClr val="0070C0"/>
              </a:solidFill>
              <a:latin typeface="Comic Sans MS" panose="030F0702030302020204" pitchFamily="2" charset="0"/>
              <a:ea typeface="黑体" panose="02010609060101010101" pitchFamily="2" charset="-122"/>
            </a:endParaRPr>
          </a:p>
        </p:txBody>
      </p:sp>
      <p:sp>
        <p:nvSpPr>
          <p:cNvPr id="66566" name="矩形 11270"/>
          <p:cNvSpPr/>
          <p:nvPr/>
        </p:nvSpPr>
        <p:spPr>
          <a:xfrm>
            <a:off x="1216025" y="812800"/>
            <a:ext cx="1373188" cy="4745038"/>
          </a:xfrm>
          <a:prstGeom prst="rect">
            <a:avLst/>
          </a:prstGeom>
          <a:solidFill>
            <a:srgbClr val="D9D9D9">
              <a:alpha val="25998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66567" name="矩形 11270"/>
          <p:cNvSpPr/>
          <p:nvPr/>
        </p:nvSpPr>
        <p:spPr>
          <a:xfrm>
            <a:off x="3821113" y="812800"/>
            <a:ext cx="1254125" cy="4745038"/>
          </a:xfrm>
          <a:prstGeom prst="rect">
            <a:avLst/>
          </a:prstGeom>
          <a:solidFill>
            <a:srgbClr val="BFBFBF">
              <a:alpha val="25998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66568" name="矩形 11270"/>
          <p:cNvSpPr/>
          <p:nvPr/>
        </p:nvSpPr>
        <p:spPr>
          <a:xfrm>
            <a:off x="6445250" y="681038"/>
            <a:ext cx="1949450" cy="4957762"/>
          </a:xfrm>
          <a:prstGeom prst="rect">
            <a:avLst/>
          </a:prstGeom>
          <a:solidFill>
            <a:srgbClr val="BFBFBF">
              <a:alpha val="25998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6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6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6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8" dur="80"/>
                                        <p:tgtEl>
                                          <p:spTgt spid="665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9" dur="80"/>
                                        <p:tgtEl>
                                          <p:spTgt spid="665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80"/>
                                        <p:tgtEl>
                                          <p:spTgt spid="665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5" dur="80"/>
                                        <p:tgtEl>
                                          <p:spTgt spid="665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6" dur="80"/>
                                        <p:tgtEl>
                                          <p:spTgt spid="665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80"/>
                                        <p:tgtEl>
                                          <p:spTgt spid="665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6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6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1" dur="80"/>
                                        <p:tgtEl>
                                          <p:spTgt spid="665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2" dur="80"/>
                                        <p:tgtEl>
                                          <p:spTgt spid="665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80"/>
                                        <p:tgtEl>
                                          <p:spTgt spid="665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3" grpId="0"/>
      <p:bldP spid="66563" grpId="1"/>
      <p:bldP spid="66564" grpId="0"/>
      <p:bldP spid="66564" grpId="1"/>
      <p:bldP spid="66565" grpId="0"/>
      <p:bldP spid="66565" grpId="1"/>
      <p:bldP spid="66566" grpId="0" animBg="1"/>
      <p:bldP spid="66566" grpId="1" animBg="1"/>
      <p:bldP spid="66567" grpId="0" animBg="1"/>
      <p:bldP spid="66567" grpId="1" animBg="1"/>
      <p:bldP spid="66568" grpId="0" bldLvl="0" animBg="1"/>
      <p:bldP spid="66568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矩形 40963"/>
          <p:cNvSpPr/>
          <p:nvPr/>
        </p:nvSpPr>
        <p:spPr>
          <a:xfrm>
            <a:off x="684213" y="655638"/>
            <a:ext cx="351631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/>
            <a:r>
              <a:rPr lang="en-US" altLang="zh-CN" sz="24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◆</a:t>
            </a:r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CMOS</a:t>
            </a:r>
            <a:r>
              <a:rPr lang="zh-CN" altLang="en-US" sz="24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三态门的应用</a:t>
            </a:r>
            <a:endParaRPr lang="zh-CN" altLang="en-US" sz="2400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67586" name="文本框 1"/>
          <p:cNvSpPr txBox="1"/>
          <p:nvPr/>
        </p:nvSpPr>
        <p:spPr>
          <a:xfrm>
            <a:off x="1320800" y="5400675"/>
            <a:ext cx="202247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作为总线接口电路</a:t>
            </a:r>
            <a:endParaRPr lang="zh-CN" altLang="en-US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67587" name="文本框 2"/>
          <p:cNvSpPr txBox="1"/>
          <p:nvPr/>
        </p:nvSpPr>
        <p:spPr>
          <a:xfrm>
            <a:off x="5286375" y="5321300"/>
            <a:ext cx="225107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实现数据的双向传输</a:t>
            </a:r>
            <a:endParaRPr lang="zh-CN" altLang="en-US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67588" name="图片 18" descr="3-3-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8850" y="1779588"/>
            <a:ext cx="2968625" cy="33861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7589" name="图片 22" descr="3-3-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875" y="1689100"/>
            <a:ext cx="3484563" cy="3319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7590" name="矩形 11270"/>
          <p:cNvSpPr/>
          <p:nvPr/>
        </p:nvSpPr>
        <p:spPr>
          <a:xfrm>
            <a:off x="1908175" y="1536700"/>
            <a:ext cx="1185863" cy="3629025"/>
          </a:xfrm>
          <a:prstGeom prst="rect">
            <a:avLst/>
          </a:prstGeom>
          <a:solidFill>
            <a:srgbClr val="A6A6A6">
              <a:alpha val="25999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67591" name="矩形 11270"/>
          <p:cNvSpPr/>
          <p:nvPr/>
        </p:nvSpPr>
        <p:spPr>
          <a:xfrm>
            <a:off x="5286375" y="1843088"/>
            <a:ext cx="1423988" cy="2522537"/>
          </a:xfrm>
          <a:prstGeom prst="rect">
            <a:avLst/>
          </a:prstGeom>
          <a:solidFill>
            <a:srgbClr val="A6A6A6">
              <a:alpha val="25999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75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75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75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6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7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675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675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7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7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5" dur="80"/>
                                        <p:tgtEl>
                                          <p:spTgt spid="675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6" dur="80"/>
                                        <p:tgtEl>
                                          <p:spTgt spid="675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80"/>
                                        <p:tgtEl>
                                          <p:spTgt spid="675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5" grpId="0"/>
      <p:bldP spid="67585" grpId="1"/>
      <p:bldP spid="67586" grpId="0"/>
      <p:bldP spid="67586" grpId="1"/>
      <p:bldP spid="67587" grpId="0"/>
      <p:bldP spid="67587" grpId="1"/>
      <p:bldP spid="67590" grpId="0" animBg="1"/>
      <p:bldP spid="67590" grpId="1" animBg="1"/>
      <p:bldP spid="67591" grpId="0" animBg="1"/>
      <p:bldP spid="67591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文本框 8195"/>
          <p:cNvSpPr txBox="1"/>
          <p:nvPr/>
        </p:nvSpPr>
        <p:spPr>
          <a:xfrm>
            <a:off x="755333" y="692150"/>
            <a:ext cx="33845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◆</a:t>
            </a:r>
            <a:r>
              <a:rPr lang="zh-CN" altLang="en-US" sz="240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开关电路</a:t>
            </a:r>
            <a:endParaRPr lang="zh-CN" altLang="en-US" sz="2400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67" name="文本框 8197"/>
          <p:cNvSpPr txBox="1"/>
          <p:nvPr/>
        </p:nvSpPr>
        <p:spPr>
          <a:xfrm>
            <a:off x="1558608" y="4922203"/>
            <a:ext cx="521970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电子开关可以用：</a:t>
            </a:r>
            <a:endParaRPr lang="zh-CN" altLang="en-US" noProof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>
              <a:spcBef>
                <a:spcPct val="50000"/>
              </a:spcBef>
            </a:pPr>
            <a:r>
              <a:rPr lang="zh-CN" altLang="en-US" noProof="1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（</a:t>
            </a:r>
            <a:r>
              <a:rPr lang="en-US" altLang="zh-CN" noProof="1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noProof="1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）</a:t>
            </a:r>
            <a:r>
              <a:rPr lang="zh-CN" altLang="en-US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二极管</a:t>
            </a:r>
            <a:r>
              <a:rPr lang="zh-CN" altLang="en-US" noProof="1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（</a:t>
            </a:r>
            <a:r>
              <a:rPr lang="en-US" altLang="zh-CN" noProof="1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noProof="1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）</a:t>
            </a:r>
            <a:r>
              <a:rPr lang="zh-CN" altLang="en-US" noProof="1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三极管</a:t>
            </a:r>
            <a:r>
              <a:rPr lang="zh-CN" altLang="en-US" noProof="1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（</a:t>
            </a:r>
            <a:r>
              <a:rPr lang="en-US" altLang="zh-CN" noProof="1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</a:t>
            </a:r>
            <a:r>
              <a:rPr lang="zh-CN" altLang="en-US" noProof="1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）</a:t>
            </a:r>
            <a:r>
              <a:rPr lang="zh-CN" altLang="en-US" noProof="1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场效应管</a:t>
            </a:r>
            <a:endParaRPr lang="en-US" altLang="zh-CN" noProof="1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>
              <a:spcBef>
                <a:spcPct val="50000"/>
              </a:spcBef>
            </a:pPr>
            <a:r>
              <a:rPr lang="zh-CN" altLang="en-US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来实现。</a:t>
            </a:r>
            <a:r>
              <a:rPr lang="zh-CN" altLang="en-US" noProof="1">
                <a:solidFill>
                  <a:srgbClr val="C0C0C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endParaRPr lang="zh-CN" altLang="en-US" noProof="1">
              <a:solidFill>
                <a:srgbClr val="C0C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68" name="文本框 8198"/>
          <p:cNvSpPr txBox="1"/>
          <p:nvPr/>
        </p:nvSpPr>
        <p:spPr>
          <a:xfrm>
            <a:off x="1698625" y="3995738"/>
            <a:ext cx="222091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(a)</a:t>
            </a:r>
            <a:r>
              <a:rPr lang="zh-CN" altLang="en-US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单开关电路模型</a:t>
            </a:r>
            <a:endParaRPr lang="zh-CN" altLang="en-US" dirty="0">
              <a:solidFill>
                <a:srgbClr val="009AD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69" name="文本框 1"/>
          <p:cNvSpPr txBox="1"/>
          <p:nvPr/>
        </p:nvSpPr>
        <p:spPr>
          <a:xfrm>
            <a:off x="4611688" y="3995738"/>
            <a:ext cx="231457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(b)</a:t>
            </a:r>
            <a:r>
              <a:rPr lang="zh-CN" altLang="en-US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互补开关电路模型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    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99"/>
          <p:cNvSpPr txBox="1"/>
          <p:nvPr/>
        </p:nvSpPr>
        <p:spPr>
          <a:xfrm>
            <a:off x="3536950" y="4458969"/>
            <a:ext cx="17557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b="0" noProof="1">
                <a:latin typeface="Times New Roman" panose="02020603050405020304" pitchFamily="2" charset="0"/>
                <a:ea typeface="黑体" panose="02010609060101010101" pitchFamily="2" charset="-122"/>
                <a:cs typeface="+mn-cs"/>
              </a:rPr>
              <a:t> </a:t>
            </a:r>
            <a:r>
              <a:rPr lang="zh-CN" altLang="en-US" b="0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Times New Roman" panose="02020603050405020304" pitchFamily="2" charset="0"/>
                <a:ea typeface="黑体" panose="02010609060101010101" pitchFamily="2" charset="-122"/>
                <a:cs typeface="+mn-cs"/>
              </a:rPr>
              <a:t>开关电路模型</a:t>
            </a:r>
            <a:r>
              <a:rPr lang="en-US" altLang="zh-CN" sz="900" b="0" noProof="1">
                <a:solidFill>
                  <a:srgbClr val="C00000"/>
                </a:solidFill>
                <a:latin typeface="Times New Roman" panose="02020603050405020304" pitchFamily="2" charset="0"/>
                <a:ea typeface="黑体" panose="02010609060101010101" pitchFamily="2" charset="-122"/>
                <a:cs typeface="+mn-cs"/>
              </a:rPr>
              <a:t>  </a:t>
            </a:r>
            <a:endParaRPr lang="en-US" altLang="zh-CN" sz="900" b="0" noProof="1">
              <a:solidFill>
                <a:srgbClr val="C00000"/>
              </a:solidFill>
              <a:latin typeface="Times New Roman" panose="02020603050405020304" pitchFamily="2" charset="0"/>
              <a:ea typeface="黑体" panose="02010609060101010101" pitchFamily="2" charset="-122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1647825" y="1462088"/>
          <a:ext cx="2271713" cy="2424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" r:id="rId1" imgW="3305175" imgH="3228975" progId="Paint.Picture">
                  <p:embed/>
                </p:oleObj>
              </mc:Choice>
              <mc:Fallback>
                <p:oleObj name="" r:id="rId1" imgW="3305175" imgH="3228975" progId="Paint.Picture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47825" y="1462088"/>
                        <a:ext cx="2271713" cy="24241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" name="直接箭头连接符 1"/>
          <p:cNvCxnSpPr/>
          <p:nvPr/>
        </p:nvCxnSpPr>
        <p:spPr>
          <a:xfrm flipH="1">
            <a:off x="2987675" y="1857375"/>
            <a:ext cx="849313" cy="995363"/>
          </a:xfrm>
          <a:prstGeom prst="straightConnector1">
            <a:avLst/>
          </a:prstGeom>
          <a:ln>
            <a:solidFill>
              <a:srgbClr val="009AD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8" name="对象 7"/>
          <p:cNvGraphicFramePr/>
          <p:nvPr/>
        </p:nvGraphicFramePr>
        <p:xfrm>
          <a:off x="4378325" y="1241425"/>
          <a:ext cx="2547938" cy="2592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" r:id="rId3" imgW="3562350" imgH="3609975" progId="Paint.Picture">
                  <p:embed/>
                </p:oleObj>
              </mc:Choice>
              <mc:Fallback>
                <p:oleObj name="" r:id="rId3" imgW="3562350" imgH="3609975" progId="Paint.Picture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78325" y="1241425"/>
                        <a:ext cx="2547938" cy="25923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直接箭头连接符 3"/>
          <p:cNvCxnSpPr/>
          <p:nvPr/>
        </p:nvCxnSpPr>
        <p:spPr>
          <a:xfrm>
            <a:off x="4378325" y="1817688"/>
            <a:ext cx="1057275" cy="1035050"/>
          </a:xfrm>
          <a:prstGeom prst="straightConnector1">
            <a:avLst/>
          </a:prstGeom>
          <a:ln>
            <a:solidFill>
              <a:srgbClr val="009AD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" name="直接箭头连接符 2"/>
          <p:cNvCxnSpPr/>
          <p:nvPr/>
        </p:nvCxnSpPr>
        <p:spPr>
          <a:xfrm>
            <a:off x="4378325" y="1800225"/>
            <a:ext cx="1057275" cy="188913"/>
          </a:xfrm>
          <a:prstGeom prst="straightConnector1">
            <a:avLst/>
          </a:prstGeom>
          <a:ln>
            <a:solidFill>
              <a:srgbClr val="00B0F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243" name="文本框 99"/>
          <p:cNvSpPr txBox="1"/>
          <p:nvPr/>
        </p:nvSpPr>
        <p:spPr>
          <a:xfrm>
            <a:off x="3536950" y="1462056"/>
            <a:ext cx="12636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b="0" noProof="1">
                <a:latin typeface="Times New Roman" panose="02020603050405020304" pitchFamily="2" charset="0"/>
                <a:ea typeface="黑体" panose="02010609060101010101" pitchFamily="2" charset="-122"/>
                <a:cs typeface="+mn-cs"/>
              </a:rPr>
              <a:t> </a:t>
            </a:r>
            <a:r>
              <a:rPr lang="zh-CN" altLang="en-US" b="0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Times New Roman" panose="02020603050405020304" pitchFamily="2" charset="0"/>
                <a:ea typeface="黑体" panose="02010609060101010101" pitchFamily="2" charset="-122"/>
                <a:cs typeface="+mn-cs"/>
              </a:rPr>
              <a:t>电子开关</a:t>
            </a:r>
            <a:r>
              <a:rPr lang="en-US" altLang="zh-CN" sz="900" b="0" noProof="1">
                <a:solidFill>
                  <a:srgbClr val="C00000"/>
                </a:solidFill>
                <a:latin typeface="Times New Roman" panose="02020603050405020304" pitchFamily="2" charset="0"/>
                <a:ea typeface="黑体" panose="02010609060101010101" pitchFamily="2" charset="-122"/>
                <a:cs typeface="+mn-cs"/>
              </a:rPr>
              <a:t>  </a:t>
            </a:r>
            <a:endParaRPr lang="en-US" altLang="zh-CN" sz="900" b="0" noProof="1">
              <a:solidFill>
                <a:srgbClr val="C00000"/>
              </a:solidFill>
              <a:latin typeface="Times New Roman" panose="02020603050405020304" pitchFamily="2" charset="0"/>
              <a:ea typeface="黑体" panose="0201060906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020543" y="662940"/>
            <a:ext cx="1663080" cy="5066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noProof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Arial" panose="020B0604020202020204" pitchFamily="34" charset="0"/>
                <a:ea typeface="楷体_GB2312" pitchFamily="1" charset="-122"/>
                <a:cs typeface="+mn-cs"/>
                <a:sym typeface="+mn-ea"/>
              </a:rPr>
              <a:t>设</a:t>
            </a:r>
            <a:r>
              <a:rPr lang="en-US" altLang="zh-CN" noProof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Comic Sans MS" panose="030F0702030302020204" pitchFamily="2" charset="0"/>
                <a:ea typeface="楷体_GB2312" pitchFamily="1" charset="-122"/>
                <a:cs typeface="Comic Sans MS" panose="030F0702030302020204" pitchFamily="2" charset="0"/>
                <a:sym typeface="+mn-ea"/>
              </a:rPr>
              <a:t>V</a:t>
            </a:r>
            <a:r>
              <a:rPr lang="en-US" altLang="zh-CN" baseline="-25000" noProof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Comic Sans MS" panose="030F0702030302020204" pitchFamily="2" charset="0"/>
                <a:ea typeface="楷体_GB2312" pitchFamily="1" charset="-122"/>
                <a:cs typeface="Comic Sans MS" panose="030F0702030302020204" pitchFamily="2" charset="0"/>
                <a:sym typeface="+mn-ea"/>
              </a:rPr>
              <a:t>CC</a:t>
            </a:r>
            <a:r>
              <a:rPr lang="en-US" altLang="zh-CN" noProof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Comic Sans MS" panose="030F0702030302020204" pitchFamily="2" charset="0"/>
                <a:ea typeface="楷体_GB2312" pitchFamily="1" charset="-122"/>
                <a:cs typeface="Comic Sans MS" panose="030F0702030302020204" pitchFamily="2" charset="0"/>
                <a:sym typeface="+mn-ea"/>
              </a:rPr>
              <a:t> = 5V</a:t>
            </a:r>
            <a:endParaRPr lang="zh-CN" altLang="en-US" noProof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12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12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12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19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2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3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9" dur="80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0" dur="80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80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19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9" dur="80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0" dur="80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80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39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5" grpId="0"/>
      <p:bldP spid="11265" grpId="1"/>
      <p:bldP spid="11267" grpId="0"/>
      <p:bldP spid="11267" grpId="1"/>
      <p:bldP spid="11268" grpId="0"/>
      <p:bldP spid="11268" grpId="1"/>
      <p:bldP spid="11269" grpId="0"/>
      <p:bldP spid="11269" grpId="1"/>
      <p:bldP spid="5" grpId="0"/>
      <p:bldP spid="5" grpId="1"/>
      <p:bldP spid="10243" grpId="0"/>
      <p:bldP spid="10243" grpId="1"/>
      <p:bldP spid="10" grpId="0"/>
      <p:bldP spid="10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09930" y="1152525"/>
            <a:ext cx="8020050" cy="17526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3-10. OD门有哪几种输出状态？和普通逻辑门有什么区别？有什么特殊应用？</a:t>
            </a:r>
            <a:endParaRPr lang="en-US" altLang="zh-CN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3-11. 三态门有哪几种输出状态？有什么特殊应用？</a:t>
            </a:r>
            <a:endParaRPr lang="en-US" altLang="zh-CN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3-12. OD门和三态门能否作为普通逻辑门使用? 如果可以，说明其具体用法。</a:t>
            </a:r>
            <a:endParaRPr lang="en-US" altLang="zh-CN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3-13. OD门是否作为总线接口电路使用？结合</a:t>
            </a:r>
            <a:r>
              <a:rPr lang="zh-CN" altLang="en-US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下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图进行分析。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74754" name="文本框 1"/>
          <p:cNvSpPr txBox="1"/>
          <p:nvPr/>
        </p:nvSpPr>
        <p:spPr>
          <a:xfrm>
            <a:off x="755650" y="692150"/>
            <a:ext cx="2017713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Wingdings" panose="05000000000000000000" charset="0"/>
              </a:rPr>
              <a:t>? </a:t>
            </a:r>
            <a:r>
              <a:rPr lang="zh-CN" altLang="zh-CN" sz="240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思考与练习</a:t>
            </a:r>
            <a:endParaRPr lang="zh-CN" altLang="en-US" sz="240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62465" name="图片 35841"/>
          <p:cNvPicPr>
            <a:picLocks noChangeAspect="1"/>
          </p:cNvPicPr>
          <p:nvPr/>
        </p:nvPicPr>
        <p:blipFill>
          <a:blip r:embed="rId1"/>
          <a:srcRect r="44051" b="26138"/>
          <a:stretch>
            <a:fillRect/>
          </a:stretch>
        </p:blipFill>
        <p:spPr>
          <a:xfrm>
            <a:off x="2792413" y="3086100"/>
            <a:ext cx="3559175" cy="28114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747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747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747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2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74754" grpId="0"/>
      <p:bldP spid="74754" grpId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 txBox="1"/>
          <p:nvPr/>
        </p:nvSpPr>
        <p:spPr>
          <a:xfrm>
            <a:off x="2124075" y="2049463"/>
            <a:ext cx="5178425" cy="1092200"/>
          </a:xfrm>
          <a:prstGeom prst="rect">
            <a:avLst/>
          </a:prstGeom>
          <a:noFill/>
          <a:ln w="9525">
            <a:noFill/>
          </a:ln>
          <a:effectLst>
            <a:outerShdw dist="38100" dir="8100000" algn="ctr" rotWithShape="0">
              <a:srgbClr val="000000">
                <a:alpha val="31000"/>
              </a:srgbClr>
            </a:outerShdw>
          </a:effectLst>
        </p:spPr>
        <p:txBody>
          <a:bodyPr anchor="t" anchorCtr="0"/>
          <a:lstStyle/>
          <a:p>
            <a:pPr algn="ctr">
              <a:lnSpc>
                <a:spcPct val="120000"/>
              </a:lnSpc>
            </a:pPr>
            <a:r>
              <a:rPr lang="en-US" altLang="zh-CN" sz="4800" b="0" dirty="0">
                <a:latin typeface="Comic Sans MS" panose="030F0702030302020204" pitchFamily="2" charset="0"/>
                <a:ea typeface="黑体" panose="02010609060101010101" pitchFamily="2" charset="-122"/>
              </a:rPr>
              <a:t>3.4 CMOS</a:t>
            </a:r>
            <a:r>
              <a:rPr lang="zh-CN" altLang="en-US" sz="4800" b="0" dirty="0">
                <a:latin typeface="Comic Sans MS" panose="030F0702030302020204" pitchFamily="2" charset="0"/>
                <a:ea typeface="黑体" panose="02010609060101010101" pitchFamily="2" charset="-122"/>
              </a:rPr>
              <a:t>传输门</a:t>
            </a:r>
            <a:endParaRPr lang="zh-CN" altLang="en-US" sz="4800" b="0" dirty="0">
              <a:latin typeface="Comic Sans MS" panose="030F0702030302020204" pitchFamily="2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657" name="对象 3"/>
          <p:cNvGraphicFramePr/>
          <p:nvPr/>
        </p:nvGraphicFramePr>
        <p:xfrm>
          <a:off x="674688" y="603250"/>
          <a:ext cx="3062287" cy="223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6" name="" r:id="rId1" imgW="3771900" imgH="3362325" progId="Paint.Picture">
                  <p:embed/>
                </p:oleObj>
              </mc:Choice>
              <mc:Fallback>
                <p:oleObj name="" r:id="rId1" imgW="3771900" imgH="3362325" progId="Paint.Picture">
                  <p:embed/>
                  <p:pic>
                    <p:nvPicPr>
                      <p:cNvPr id="0" name="图片 311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74688" y="603250"/>
                        <a:ext cx="3062287" cy="2235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58" name="文本框 37890"/>
          <p:cNvSpPr txBox="1"/>
          <p:nvPr/>
        </p:nvSpPr>
        <p:spPr>
          <a:xfrm>
            <a:off x="1250950" y="4625975"/>
            <a:ext cx="3198813" cy="922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 T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N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管的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GS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=V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DD</a:t>
            </a:r>
            <a:r>
              <a:rPr lang="en-US" altLang="zh-CN" dirty="0">
                <a:latin typeface="Times New Roman" panose="02020603050405020304" pitchFamily="2" charset="0"/>
                <a:ea typeface="宋体" panose="02010600030101010101" pitchFamily="2" charset="-122"/>
              </a:rPr>
              <a:t>&gt;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TN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,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导通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;</a:t>
            </a:r>
            <a:endParaRPr lang="en-US" altLang="zh-CN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 T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P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管的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GS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=0,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截止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; 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O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=0V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70659" name="图片 378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713" y="692150"/>
            <a:ext cx="1535112" cy="2085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0660" name="文本框 37892"/>
          <p:cNvSpPr txBox="1"/>
          <p:nvPr/>
        </p:nvSpPr>
        <p:spPr>
          <a:xfrm>
            <a:off x="3937000" y="603250"/>
            <a:ext cx="21367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传输门 </a:t>
            </a:r>
            <a:r>
              <a:rPr lang="en-US" altLang="zh-CN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vs </a:t>
            </a:r>
            <a:r>
              <a:rPr lang="zh-CN" altLang="en-US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反相器</a:t>
            </a:r>
            <a:endParaRPr lang="zh-CN" altLang="en-US" dirty="0">
              <a:solidFill>
                <a:srgbClr val="FF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H="1">
            <a:off x="2889250" y="908050"/>
            <a:ext cx="1106488" cy="720725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>
            <a:off x="5940425" y="908050"/>
            <a:ext cx="1079500" cy="649288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3" name="文本框 3"/>
          <p:cNvSpPr txBox="1"/>
          <p:nvPr/>
        </p:nvSpPr>
        <p:spPr>
          <a:xfrm>
            <a:off x="3995738" y="1412875"/>
            <a:ext cx="1874837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两个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MOS</a:t>
            </a:r>
            <a:r>
              <a:rPr lang="zh-CN" altLang="en-US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管并联</a:t>
            </a:r>
            <a:endParaRPr lang="zh-CN" altLang="en-US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70664" name="文本框 4"/>
          <p:cNvSpPr txBox="1"/>
          <p:nvPr/>
        </p:nvSpPr>
        <p:spPr>
          <a:xfrm>
            <a:off x="3829050" y="1790700"/>
            <a:ext cx="1874838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两个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MOS</a:t>
            </a:r>
            <a:r>
              <a:rPr lang="zh-CN" altLang="en-US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管串联</a:t>
            </a:r>
            <a:endParaRPr lang="zh-CN" altLang="en-US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70665" name="矩形 11270"/>
          <p:cNvSpPr/>
          <p:nvPr/>
        </p:nvSpPr>
        <p:spPr>
          <a:xfrm>
            <a:off x="1571625" y="1028700"/>
            <a:ext cx="1401763" cy="1343025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70666" name="文本框 3"/>
          <p:cNvSpPr txBox="1"/>
          <p:nvPr/>
        </p:nvSpPr>
        <p:spPr>
          <a:xfrm>
            <a:off x="889000" y="2897188"/>
            <a:ext cx="31670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/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CMOS</a:t>
            </a:r>
            <a:r>
              <a:rPr lang="zh-CN" altLang="en-US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传输门工作原理分析：</a:t>
            </a:r>
            <a:endParaRPr lang="zh-CN" altLang="en-US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70667" name="文本框 4"/>
          <p:cNvSpPr txBox="1"/>
          <p:nvPr/>
        </p:nvSpPr>
        <p:spPr>
          <a:xfrm>
            <a:off x="889000" y="3340100"/>
            <a:ext cx="3611563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sz="1600" dirty="0">
                <a:latin typeface="Comic Sans MS" panose="030F0702030302020204" pitchFamily="2" charset="0"/>
                <a:ea typeface="宋体" panose="02010600030101010101" pitchFamily="2" charset="-122"/>
              </a:rPr>
              <a:t>(</a:t>
            </a:r>
            <a:r>
              <a:rPr lang="zh-CN" altLang="en-US" sz="1600" dirty="0">
                <a:latin typeface="Comic Sans MS" panose="030F0702030302020204" pitchFamily="2" charset="0"/>
                <a:ea typeface="宋体" panose="02010600030101010101" pitchFamily="2" charset="-122"/>
              </a:rPr>
              <a:t>设</a:t>
            </a:r>
            <a:r>
              <a:rPr lang="en-US" altLang="zh-CN" sz="1600" dirty="0"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sz="1600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DD</a:t>
            </a:r>
            <a:r>
              <a:rPr lang="en-US" altLang="zh-CN" sz="1600" dirty="0">
                <a:latin typeface="Comic Sans MS" panose="030F0702030302020204" pitchFamily="2" charset="0"/>
                <a:ea typeface="宋体" panose="02010600030101010101" pitchFamily="2" charset="-122"/>
              </a:rPr>
              <a:t>=5V</a:t>
            </a:r>
            <a:r>
              <a:rPr lang="zh-CN" altLang="en-US" sz="1600" dirty="0">
                <a:latin typeface="Comic Sans MS" panose="030F0702030302020204" pitchFamily="2" charset="0"/>
                <a:ea typeface="宋体" panose="02010600030101010101" pitchFamily="2" charset="-122"/>
              </a:rPr>
              <a:t>，</a:t>
            </a:r>
            <a:r>
              <a:rPr lang="en-US" altLang="zh-CN" sz="1600" dirty="0"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sz="1600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TN</a:t>
            </a:r>
            <a:r>
              <a:rPr lang="en-US" altLang="zh-CN" sz="1600" dirty="0">
                <a:latin typeface="Comic Sans MS" panose="030F0702030302020204" pitchFamily="2" charset="0"/>
                <a:ea typeface="宋体" panose="02010600030101010101" pitchFamily="2" charset="-122"/>
              </a:rPr>
              <a:t>=1.5V</a:t>
            </a:r>
            <a:r>
              <a:rPr lang="zh-CN" altLang="en-US" sz="1600" dirty="0">
                <a:latin typeface="Comic Sans MS" panose="030F0702030302020204" pitchFamily="2" charset="0"/>
                <a:ea typeface="宋体" panose="02010600030101010101" pitchFamily="2" charset="-122"/>
              </a:rPr>
              <a:t>，</a:t>
            </a:r>
            <a:r>
              <a:rPr lang="en-US" altLang="zh-CN" sz="1600" dirty="0"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sz="1600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TP</a:t>
            </a:r>
            <a:r>
              <a:rPr lang="en-US" altLang="zh-CN" sz="1600" dirty="0">
                <a:latin typeface="Comic Sans MS" panose="030F0702030302020204" pitchFamily="2" charset="0"/>
                <a:ea typeface="宋体" panose="02010600030101010101" pitchFamily="2" charset="-122"/>
              </a:rPr>
              <a:t>=-1.5V)</a:t>
            </a:r>
            <a:endParaRPr lang="zh-CN" altLang="en-US" sz="16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70668" name="文本框 5"/>
          <p:cNvSpPr txBox="1"/>
          <p:nvPr/>
        </p:nvSpPr>
        <p:spPr>
          <a:xfrm>
            <a:off x="955675" y="3789363"/>
            <a:ext cx="423386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/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1.</a:t>
            </a:r>
            <a:r>
              <a:rPr lang="zh-CN" altLang="en-US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两个控制端都有效时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(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C‘=0 ,C=1 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)</a:t>
            </a:r>
            <a:endParaRPr lang="en-US" altLang="zh-CN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graphicFrame>
        <p:nvGraphicFramePr>
          <p:cNvPr id="70669" name="对象 6"/>
          <p:cNvGraphicFramePr/>
          <p:nvPr/>
        </p:nvGraphicFramePr>
        <p:xfrm>
          <a:off x="4857750" y="3924300"/>
          <a:ext cx="2206625" cy="221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7" name="" r:id="rId4" imgW="3333750" imgH="3371850" progId="Paint.Picture">
                  <p:embed/>
                </p:oleObj>
              </mc:Choice>
              <mc:Fallback>
                <p:oleObj name="" r:id="rId4" imgW="3333750" imgH="3371850" progId="Paint.Picture">
                  <p:embed/>
                  <p:pic>
                    <p:nvPicPr>
                      <p:cNvPr id="0" name="图片 311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57750" y="3924300"/>
                        <a:ext cx="2206625" cy="2216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70" name="矩形 11270"/>
          <p:cNvSpPr/>
          <p:nvPr/>
        </p:nvSpPr>
        <p:spPr>
          <a:xfrm>
            <a:off x="5940425" y="3924300"/>
            <a:ext cx="644525" cy="250825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70671" name="矩形 11270"/>
          <p:cNvSpPr/>
          <p:nvPr/>
        </p:nvSpPr>
        <p:spPr>
          <a:xfrm>
            <a:off x="5818188" y="5867400"/>
            <a:ext cx="644525" cy="273050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5795963" y="1863725"/>
            <a:ext cx="277813" cy="19685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7" name="左箭头 6"/>
          <p:cNvSpPr/>
          <p:nvPr/>
        </p:nvSpPr>
        <p:spPr>
          <a:xfrm>
            <a:off x="3706813" y="1476375"/>
            <a:ext cx="288925" cy="215900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8" name="文本框 7"/>
          <p:cNvSpPr txBox="1"/>
          <p:nvPr/>
        </p:nvSpPr>
        <p:spPr>
          <a:xfrm>
            <a:off x="4748213" y="2136775"/>
            <a:ext cx="642937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衬底</a:t>
            </a:r>
            <a:endParaRPr lang="zh-CN" altLang="en-US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5391150" y="2276475"/>
            <a:ext cx="1844675" cy="44450"/>
          </a:xfrm>
          <a:prstGeom prst="straightConnector1">
            <a:avLst/>
          </a:prstGeom>
          <a:ln>
            <a:solidFill>
              <a:srgbClr val="0070C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5267325" y="1498600"/>
            <a:ext cx="1989138" cy="692150"/>
          </a:xfrm>
          <a:prstGeom prst="straightConnector1">
            <a:avLst/>
          </a:prstGeom>
          <a:ln>
            <a:solidFill>
              <a:srgbClr val="0070C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8" idx="1"/>
          </p:cNvCxnSpPr>
          <p:nvPr/>
        </p:nvCxnSpPr>
        <p:spPr>
          <a:xfrm flipH="1" flipV="1">
            <a:off x="2771775" y="2205038"/>
            <a:ext cx="1976438" cy="115888"/>
          </a:xfrm>
          <a:prstGeom prst="straightConnector1">
            <a:avLst/>
          </a:prstGeom>
          <a:ln>
            <a:solidFill>
              <a:srgbClr val="0070C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8" idx="1"/>
          </p:cNvCxnSpPr>
          <p:nvPr/>
        </p:nvCxnSpPr>
        <p:spPr>
          <a:xfrm flipH="1" flipV="1">
            <a:off x="2771775" y="1412875"/>
            <a:ext cx="1944688" cy="863600"/>
          </a:xfrm>
          <a:prstGeom prst="straightConnector1">
            <a:avLst/>
          </a:prstGeom>
          <a:ln>
            <a:solidFill>
              <a:srgbClr val="0070C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250950" y="4257675"/>
            <a:ext cx="1290638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(1) v</a:t>
            </a:r>
            <a:r>
              <a:rPr lang="en-US" altLang="zh-CN" baseline="-25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I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=0</a:t>
            </a:r>
            <a:r>
              <a:rPr lang="zh-CN" altLang="en-US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时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50950" y="5683250"/>
            <a:ext cx="15208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(2) v</a:t>
            </a:r>
            <a:r>
              <a:rPr lang="en-US" altLang="zh-CN" baseline="-25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I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=V</a:t>
            </a:r>
            <a:r>
              <a:rPr lang="en-US" altLang="zh-CN" baseline="-25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DD</a:t>
            </a:r>
            <a:r>
              <a:rPr lang="zh-CN" altLang="en-US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时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graphicFrame>
        <p:nvGraphicFramePr>
          <p:cNvPr id="15" name="对象 14"/>
          <p:cNvGraphicFramePr/>
          <p:nvPr/>
        </p:nvGraphicFramePr>
        <p:xfrm>
          <a:off x="7188200" y="2906713"/>
          <a:ext cx="1843088" cy="1350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8" name="" r:id="rId6" imgW="4286250" imgH="3209925" progId="Paint.Picture">
                  <p:embed/>
                </p:oleObj>
              </mc:Choice>
              <mc:Fallback>
                <p:oleObj name="" r:id="rId6" imgW="4286250" imgH="3209925" progId="Paint.Picture">
                  <p:embed/>
                  <p:pic>
                    <p:nvPicPr>
                      <p:cNvPr id="0" name="图片 311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188200" y="2906713"/>
                        <a:ext cx="1843088" cy="13509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乘号 15"/>
          <p:cNvSpPr/>
          <p:nvPr/>
        </p:nvSpPr>
        <p:spPr>
          <a:xfrm>
            <a:off x="7019925" y="3340100"/>
            <a:ext cx="541338" cy="504825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7" name="文本框 16"/>
          <p:cNvSpPr txBox="1"/>
          <p:nvPr/>
        </p:nvSpPr>
        <p:spPr>
          <a:xfrm>
            <a:off x="3544888" y="4257675"/>
            <a:ext cx="1401762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GS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V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G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-V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S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0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0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0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706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706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39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39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4" dur="80"/>
                                        <p:tgtEl>
                                          <p:spTgt spid="706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5" dur="80"/>
                                        <p:tgtEl>
                                          <p:spTgt spid="706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80"/>
                                        <p:tgtEl>
                                          <p:spTgt spid="706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9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4" dur="80"/>
                                        <p:tgtEl>
                                          <p:spTgt spid="706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5" dur="80"/>
                                        <p:tgtEl>
                                          <p:spTgt spid="706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80"/>
                                        <p:tgtEl>
                                          <p:spTgt spid="706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3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4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83" dur="80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4" dur="80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80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70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95" dur="80"/>
                                        <p:tgtEl>
                                          <p:spTgt spid="706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96" dur="80"/>
                                        <p:tgtEl>
                                          <p:spTgt spid="706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80"/>
                                        <p:tgtEl>
                                          <p:spTgt spid="706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02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03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70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70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70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0" dur="8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1" dur="80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80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70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2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3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58" grpId="0"/>
      <p:bldP spid="70658" grpId="1"/>
      <p:bldP spid="70660" grpId="0"/>
      <p:bldP spid="70660" grpId="1"/>
      <p:bldP spid="70663" grpId="0"/>
      <p:bldP spid="70663" grpId="1"/>
      <p:bldP spid="70664" grpId="0"/>
      <p:bldP spid="70664" grpId="1"/>
      <p:bldP spid="70665" grpId="0" bldLvl="0" animBg="1"/>
      <p:bldP spid="70665" grpId="1" animBg="1"/>
      <p:bldP spid="70666" grpId="0"/>
      <p:bldP spid="70666" grpId="1"/>
      <p:bldP spid="70667" grpId="0"/>
      <p:bldP spid="70667" grpId="1"/>
      <p:bldP spid="70668" grpId="0"/>
      <p:bldP spid="70668" grpId="1"/>
      <p:bldP spid="70670" grpId="0" bldLvl="0" animBg="1"/>
      <p:bldP spid="70670" grpId="1" animBg="1"/>
      <p:bldP spid="70671" grpId="0" bldLvl="0" animBg="1"/>
      <p:bldP spid="70671" grpId="1" animBg="1"/>
      <p:bldP spid="6" grpId="0" bldLvl="0" animBg="1"/>
      <p:bldP spid="6" grpId="1" animBg="1"/>
      <p:bldP spid="7" grpId="0" bldLvl="0" animBg="1"/>
      <p:bldP spid="7" grpId="1" animBg="1"/>
      <p:bldP spid="8" grpId="0"/>
      <p:bldP spid="8" grpId="1"/>
      <p:bldP spid="13" grpId="0"/>
      <p:bldP spid="13" grpId="1"/>
      <p:bldP spid="14" grpId="0"/>
      <p:bldP spid="14" grpId="1"/>
      <p:bldP spid="16" grpId="0" bldLvl="0" animBg="1"/>
      <p:bldP spid="16" grpId="1" animBg="1"/>
      <p:bldP spid="17" grpId="0"/>
      <p:bldP spid="17" grpId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文本框 3"/>
          <p:cNvSpPr txBox="1"/>
          <p:nvPr/>
        </p:nvSpPr>
        <p:spPr>
          <a:xfrm>
            <a:off x="896938" y="3252788"/>
            <a:ext cx="4291012" cy="50641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2.</a:t>
            </a:r>
            <a:r>
              <a:rPr lang="zh-CN" altLang="en-US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两个控制端都无效时 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(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C‘=1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,C=0)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endParaRPr lang="en-US" altLang="zh-CN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71682" name="文本框 99"/>
          <p:cNvSpPr txBox="1"/>
          <p:nvPr/>
        </p:nvSpPr>
        <p:spPr>
          <a:xfrm>
            <a:off x="896938" y="5340350"/>
            <a:ext cx="5719762" cy="922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综上分析：将传输门</a:t>
            </a:r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(Transmission Gate)</a:t>
            </a:r>
            <a:r>
              <a:rPr lang="zh-CN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抽象为电子开关：</a:t>
            </a:r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</a:rPr>
              <a:t>当控制端有效时开关闭合，控制端无效开关断开。</a:t>
            </a:r>
            <a:endParaRPr lang="zh-CN" altLang="zh-CN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71683" name="图片 37889"/>
          <p:cNvPicPr>
            <a:picLocks noChangeAspect="1"/>
          </p:cNvPicPr>
          <p:nvPr/>
        </p:nvPicPr>
        <p:blipFill>
          <a:blip r:embed="rId1"/>
          <a:srcRect r="52771" b="17479"/>
          <a:stretch>
            <a:fillRect/>
          </a:stretch>
        </p:blipFill>
        <p:spPr>
          <a:xfrm>
            <a:off x="6740525" y="2940050"/>
            <a:ext cx="2195513" cy="1916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684" name="文本框 1"/>
          <p:cNvSpPr txBox="1"/>
          <p:nvPr/>
        </p:nvSpPr>
        <p:spPr>
          <a:xfrm>
            <a:off x="939800" y="568325"/>
            <a:ext cx="4141788" cy="922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T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N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管的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GS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=0,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截止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; </a:t>
            </a:r>
            <a:endParaRPr lang="en-US" altLang="zh-CN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T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P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管的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GS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=-V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DD</a:t>
            </a:r>
            <a:r>
              <a:rPr lang="en-US" altLang="zh-CN" dirty="0">
                <a:latin typeface="Times New Roman" panose="02020603050405020304" pitchFamily="2" charset="0"/>
                <a:ea typeface="宋体" panose="02010600030101010101" pitchFamily="2" charset="-122"/>
              </a:rPr>
              <a:t>&lt;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-V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TP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,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导通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;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O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=V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DD</a:t>
            </a:r>
            <a:endParaRPr lang="en-US" altLang="zh-CN" baseline="-25000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685" name="文本框 2"/>
          <p:cNvSpPr txBox="1"/>
          <p:nvPr/>
        </p:nvSpPr>
        <p:spPr>
          <a:xfrm>
            <a:off x="939800" y="1619568"/>
            <a:ext cx="19113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/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(3) v</a:t>
            </a:r>
            <a:r>
              <a:rPr lang="en-US" altLang="zh-CN" baseline="-25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I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=0~V</a:t>
            </a:r>
            <a:r>
              <a:rPr lang="en-US" altLang="zh-CN" baseline="-25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DD</a:t>
            </a:r>
            <a:r>
              <a:rPr lang="zh-CN" altLang="en-US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时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71686" name="文本框 3"/>
          <p:cNvSpPr txBox="1"/>
          <p:nvPr/>
        </p:nvSpPr>
        <p:spPr>
          <a:xfrm>
            <a:off x="939800" y="2032000"/>
            <a:ext cx="4141788" cy="1338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结论：当控制端都有效时，无论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I</a:t>
            </a:r>
            <a:r>
              <a:rPr lang="zh-CN" altLang="en-US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为低电平、高电平还是模拟信号，传输门都导通，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v</a:t>
            </a:r>
            <a:r>
              <a:rPr lang="en-US" altLang="zh-CN" baseline="-25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O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=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I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.</a:t>
            </a:r>
            <a:endParaRPr lang="en-US" altLang="zh-CN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66567" name="对象 4"/>
          <p:cNvGraphicFramePr/>
          <p:nvPr/>
        </p:nvGraphicFramePr>
        <p:xfrm>
          <a:off x="5105400" y="728663"/>
          <a:ext cx="2365375" cy="200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9" name="" r:id="rId2" imgW="3448050" imgH="3257550" progId="Paint.Picture">
                  <p:embed/>
                </p:oleObj>
              </mc:Choice>
              <mc:Fallback>
                <p:oleObj name="" r:id="rId2" imgW="3448050" imgH="3257550" progId="Paint.Picture">
                  <p:embed/>
                  <p:pic>
                    <p:nvPicPr>
                      <p:cNvPr id="0" name="图片 311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05400" y="728663"/>
                        <a:ext cx="2365375" cy="2006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8" name="文本框 6"/>
          <p:cNvSpPr txBox="1"/>
          <p:nvPr/>
        </p:nvSpPr>
        <p:spPr>
          <a:xfrm>
            <a:off x="1009650" y="4519613"/>
            <a:ext cx="5607050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结论：当控制端都无效时，无论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v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I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为低电平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/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高电平，传输门都截止，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v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O</a:t>
            </a:r>
            <a:r>
              <a:rPr lang="zh-CN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与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v</a:t>
            </a:r>
            <a:r>
              <a:rPr lang="en-US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I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断开。</a:t>
            </a:r>
            <a:endParaRPr lang="zh-CN" altLang="en-US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71689" name="对象 7"/>
          <p:cNvGraphicFramePr/>
          <p:nvPr/>
        </p:nvGraphicFramePr>
        <p:xfrm>
          <a:off x="6740525" y="4856163"/>
          <a:ext cx="2022475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0" name="" r:id="rId4" imgW="3619500" imgH="2409825" progId="Paint.Picture">
                  <p:embed/>
                </p:oleObj>
              </mc:Choice>
              <mc:Fallback>
                <p:oleObj name="" r:id="rId4" imgW="3619500" imgH="2409825" progId="Paint.Picture">
                  <p:embed/>
                  <p:pic>
                    <p:nvPicPr>
                      <p:cNvPr id="0" name="图片 312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40525" y="4856163"/>
                        <a:ext cx="2022475" cy="1406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70" name="矩形 11270"/>
          <p:cNvSpPr/>
          <p:nvPr/>
        </p:nvSpPr>
        <p:spPr>
          <a:xfrm>
            <a:off x="6291263" y="668338"/>
            <a:ext cx="779462" cy="282575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66571" name="矩形 11270"/>
          <p:cNvSpPr/>
          <p:nvPr/>
        </p:nvSpPr>
        <p:spPr>
          <a:xfrm>
            <a:off x="6213475" y="2522538"/>
            <a:ext cx="779463" cy="284162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05000" y="3759200"/>
            <a:ext cx="451961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/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T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管的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GS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=0,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截止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; T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管的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GS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=V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DD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,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截止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;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79625" y="4213225"/>
            <a:ext cx="46609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T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管的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GS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=-V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DD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,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截止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; T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管的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GS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=0,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截止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;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09650" y="3759200"/>
            <a:ext cx="9842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I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=0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时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: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9650" y="4213225"/>
            <a:ext cx="12128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I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=V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DD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时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: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832725" y="4519613"/>
            <a:ext cx="444500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0V</a:t>
            </a:r>
            <a:endParaRPr lang="en-US" altLang="zh-CN" sz="1600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832725" y="2833688"/>
            <a:ext cx="511175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V</a:t>
            </a:r>
            <a:r>
              <a:rPr lang="en-US" altLang="zh-CN" sz="1600" baseline="-25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DD</a:t>
            </a:r>
            <a:endParaRPr lang="en-US" altLang="zh-CN" sz="1600" baseline="-25000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70659" name="图片 3789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0775" y="568325"/>
            <a:ext cx="1470025" cy="1997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2851150" y="1619568"/>
            <a:ext cx="744538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O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=v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I</a:t>
            </a:r>
            <a:endParaRPr lang="en-US" altLang="zh-CN" baseline="-25000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716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716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716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0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4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5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1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6" dur="80"/>
                                        <p:tgtEl>
                                          <p:spTgt spid="7168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7" dur="80"/>
                                        <p:tgtEl>
                                          <p:spTgt spid="716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80"/>
                                        <p:tgtEl>
                                          <p:spTgt spid="716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71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7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8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4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5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1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2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3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4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71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71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71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1" grpId="0"/>
      <p:bldP spid="71681" grpId="1"/>
      <p:bldP spid="71682" grpId="0"/>
      <p:bldP spid="71682" grpId="1"/>
      <p:bldP spid="71684" grpId="0"/>
      <p:bldP spid="71684" grpId="1"/>
      <p:bldP spid="71685" grpId="0"/>
      <p:bldP spid="71685" grpId="1"/>
      <p:bldP spid="71686" grpId="0"/>
      <p:bldP spid="71686" grpId="1"/>
      <p:bldP spid="71688" grpId="0"/>
      <p:bldP spid="71688" grpId="1"/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29" name="图片 38914"/>
          <p:cNvPicPr>
            <a:picLocks noChangeAspect="1"/>
          </p:cNvPicPr>
          <p:nvPr/>
        </p:nvPicPr>
        <p:blipFill>
          <a:blip r:embed="rId1"/>
          <a:srcRect r="32632" b="16782"/>
          <a:stretch>
            <a:fillRect/>
          </a:stretch>
        </p:blipFill>
        <p:spPr>
          <a:xfrm>
            <a:off x="844550" y="2127568"/>
            <a:ext cx="2992438" cy="19637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3730" name="矩形 38916"/>
          <p:cNvSpPr/>
          <p:nvPr/>
        </p:nvSpPr>
        <p:spPr>
          <a:xfrm>
            <a:off x="591820" y="582613"/>
            <a:ext cx="26431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/>
            <a:r>
              <a:rPr lang="en-US" altLang="zh-CN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◆ 传输门的应用</a:t>
            </a:r>
            <a:endParaRPr lang="zh-CN" altLang="en-US" sz="2400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3731" name="矩形 38916"/>
          <p:cNvSpPr/>
          <p:nvPr/>
        </p:nvSpPr>
        <p:spPr>
          <a:xfrm>
            <a:off x="877253" y="1520825"/>
            <a:ext cx="2728912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/>
            <a:r>
              <a:rPr lang="en-US" altLang="zh-CN" sz="2000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(1) </a:t>
            </a:r>
            <a:r>
              <a:rPr lang="zh-CN" altLang="en-US" sz="2000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实现异或逻辑关系</a:t>
            </a:r>
            <a:endParaRPr lang="zh-CN" altLang="en-US" sz="2000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3733" name="文本框 99"/>
          <p:cNvSpPr txBox="1"/>
          <p:nvPr/>
        </p:nvSpPr>
        <p:spPr>
          <a:xfrm>
            <a:off x="772795" y="1042988"/>
            <a:ext cx="7304088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CMOS</a:t>
            </a:r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</a:rPr>
              <a:t>反相器和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CMOS</a:t>
            </a:r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</a:rPr>
              <a:t>传输门是构成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CMOS</a:t>
            </a:r>
            <a:r>
              <a:rPr lang="zh-CN" altLang="zh-CN">
                <a:latin typeface="Comic Sans MS" panose="030F0702030302020204" pitchFamily="2" charset="0"/>
                <a:ea typeface="宋体" panose="02010600030101010101" pitchFamily="2" charset="-122"/>
              </a:rPr>
              <a:t>集成电路的两种基本单元。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graphicFrame>
        <p:nvGraphicFramePr>
          <p:cNvPr id="73734" name="对象 -2147482422"/>
          <p:cNvGraphicFramePr/>
          <p:nvPr/>
        </p:nvGraphicFramePr>
        <p:xfrm>
          <a:off x="5962650" y="1796733"/>
          <a:ext cx="2628900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3" name="" r:id="rId2" imgW="2794000" imgH="1524000" progId="Visio.Drawing.11">
                  <p:embed/>
                </p:oleObj>
              </mc:Choice>
              <mc:Fallback>
                <p:oleObj name="" r:id="rId2" imgW="2794000" imgH="1524000" progId="Visio.Drawing.11">
                  <p:embed/>
                  <p:pic>
                    <p:nvPicPr>
                      <p:cNvPr id="0" name="图片 312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62650" y="1796733"/>
                        <a:ext cx="2628900" cy="166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5" name="文本框 1"/>
          <p:cNvSpPr txBox="1"/>
          <p:nvPr/>
        </p:nvSpPr>
        <p:spPr>
          <a:xfrm>
            <a:off x="6772275" y="3532188"/>
            <a:ext cx="1244600" cy="336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1600">
                <a:solidFill>
                  <a:srgbClr val="C00000"/>
                </a:solidFill>
                <a:latin typeface="Comic Sans MS" panose="030F0702030302020204" pitchFamily="2" charset="0"/>
                <a:ea typeface="黑体" panose="02010609060101010101" pitchFamily="2" charset="-122"/>
              </a:rPr>
              <a:t>74HC86</a:t>
            </a:r>
            <a:endParaRPr lang="en-US" altLang="zh-CN" sz="1600">
              <a:solidFill>
                <a:srgbClr val="C00000"/>
              </a:solidFill>
              <a:latin typeface="Comic Sans MS" panose="030F0702030302020204" pitchFamily="2" charset="0"/>
              <a:ea typeface="黑体" panose="02010609060101010101" pitchFamily="2" charset="-122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2514600" y="4019550"/>
          <a:ext cx="6163945" cy="220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4" name="" r:id="rId4" imgW="7210425" imgH="2667000" progId="Paint.Picture">
                  <p:embed/>
                </p:oleObj>
              </mc:Choice>
              <mc:Fallback>
                <p:oleObj name="" r:id="rId4" imgW="7210425" imgH="2667000" progId="Paint.Picture">
                  <p:embed/>
                  <p:pic>
                    <p:nvPicPr>
                      <p:cNvPr id="0" name="图片 312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14600" y="4019550"/>
                        <a:ext cx="6163945" cy="2206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020763" y="4741863"/>
            <a:ext cx="1327150" cy="92233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CMOS</a:t>
            </a:r>
            <a:r>
              <a:rPr lang="zh-CN" altLang="en-US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边沿</a:t>
            </a:r>
            <a:endParaRPr lang="zh-CN" altLang="en-US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D</a:t>
            </a:r>
            <a:r>
              <a:rPr lang="zh-CN" altLang="en-US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触发器</a:t>
            </a:r>
            <a:endParaRPr lang="zh-CN" altLang="en-US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30728" name="图片 16388"/>
          <p:cNvPicPr>
            <a:picLocks noChangeAspect="1"/>
          </p:cNvPicPr>
          <p:nvPr/>
        </p:nvPicPr>
        <p:blipFill>
          <a:blip r:embed="rId6"/>
          <a:srcRect t="11780"/>
          <a:stretch>
            <a:fillRect/>
          </a:stretch>
        </p:blipFill>
        <p:spPr>
          <a:xfrm>
            <a:off x="3837305" y="2059940"/>
            <a:ext cx="1852295" cy="15817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29" name="矩形 17419"/>
          <p:cNvSpPr/>
          <p:nvPr/>
        </p:nvSpPr>
        <p:spPr>
          <a:xfrm>
            <a:off x="4076700" y="2466975"/>
            <a:ext cx="180975" cy="468313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7" name="矩形 17419"/>
          <p:cNvSpPr/>
          <p:nvPr/>
        </p:nvSpPr>
        <p:spPr>
          <a:xfrm>
            <a:off x="4076700" y="3006725"/>
            <a:ext cx="180975" cy="461963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737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737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737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3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3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0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0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73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73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0" grpId="0"/>
      <p:bldP spid="73730" grpId="1"/>
      <p:bldP spid="73731" grpId="0"/>
      <p:bldP spid="73731" grpId="1"/>
      <p:bldP spid="73733" grpId="0"/>
      <p:bldP spid="73733" grpId="1"/>
      <p:bldP spid="73735" grpId="0"/>
      <p:bldP spid="6" grpId="0"/>
      <p:bldP spid="6" grpId="1"/>
      <p:bldP spid="30729" grpId="0" bldLvl="0" animBg="1"/>
      <p:bldP spid="30729" grpId="1" animBg="1"/>
      <p:bldP spid="7" grpId="0" bldLvl="0" animBg="1"/>
      <p:bldP spid="7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/>
          <p:nvPr/>
        </p:nvGraphicFramePr>
        <p:xfrm>
          <a:off x="771525" y="1317625"/>
          <a:ext cx="3705225" cy="490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7" name="" r:id="rId1" imgW="4181475" imgH="4953000" progId="Paint.Picture">
                  <p:embed/>
                </p:oleObj>
              </mc:Choice>
              <mc:Fallback>
                <p:oleObj name="" r:id="rId1" imgW="4181475" imgH="4953000" progId="Paint.Picture">
                  <p:embed/>
                  <p:pic>
                    <p:nvPicPr>
                      <p:cNvPr id="0" name="图片 312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71525" y="1317625"/>
                        <a:ext cx="3705225" cy="4902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4672013" y="1082675"/>
          <a:ext cx="4389437" cy="5137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8" name="" r:id="rId3" imgW="6181725" imgH="5800725" progId="Paint.Picture">
                  <p:embed/>
                </p:oleObj>
              </mc:Choice>
              <mc:Fallback>
                <p:oleObj name="" r:id="rId3" imgW="6181725" imgH="5800725" progId="Paint.Picture">
                  <p:embed/>
                  <p:pic>
                    <p:nvPicPr>
                      <p:cNvPr id="0" name="图片 312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72013" y="1082675"/>
                        <a:ext cx="4389437" cy="5137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841375" y="714375"/>
            <a:ext cx="3354388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双</a:t>
            </a:r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4</a:t>
            </a:r>
            <a:r>
              <a:rPr lang="zh-CN" altLang="en-US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选一数据选择器</a:t>
            </a:r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74HC153</a:t>
            </a:r>
            <a:endParaRPr lang="en-US" altLang="zh-CN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57788" y="652463"/>
            <a:ext cx="3097212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8</a:t>
            </a:r>
            <a:r>
              <a:rPr lang="zh-CN" altLang="en-US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选一数据选择器</a:t>
            </a:r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74HC151</a:t>
            </a:r>
            <a:endParaRPr lang="en-US" altLang="zh-CN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80"/>
                            </p:stCondLst>
                            <p:childTnLst>
                              <p:par>
                                <p:cTn id="1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8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9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39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2" name="矩形 38916"/>
          <p:cNvSpPr/>
          <p:nvPr/>
        </p:nvSpPr>
        <p:spPr>
          <a:xfrm>
            <a:off x="833438" y="657225"/>
            <a:ext cx="2286000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/>
            <a:r>
              <a:rPr lang="en-US" altLang="zh-CN" sz="2000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(2) </a:t>
            </a:r>
            <a:r>
              <a:rPr lang="zh-CN" altLang="en-US" sz="2000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构成模拟开关</a:t>
            </a:r>
            <a:endParaRPr lang="zh-CN" altLang="en-US" sz="2000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4675188" y="1971675"/>
            <a:ext cx="287338" cy="21590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graphicFrame>
        <p:nvGraphicFramePr>
          <p:cNvPr id="73737" name="对象 -2147482421"/>
          <p:cNvGraphicFramePr/>
          <p:nvPr/>
        </p:nvGraphicFramePr>
        <p:xfrm>
          <a:off x="5083175" y="2767013"/>
          <a:ext cx="3140075" cy="321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3" name="" r:id="rId1" imgW="3441700" imgH="2120900" progId="Visio.Drawing.11">
                  <p:embed/>
                </p:oleObj>
              </mc:Choice>
              <mc:Fallback>
                <p:oleObj name="" r:id="rId1" imgW="3441700" imgH="2120900" progId="Visio.Drawing.11">
                  <p:embed/>
                  <p:pic>
                    <p:nvPicPr>
                      <p:cNvPr id="0" name="图片 312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83175" y="2767013"/>
                        <a:ext cx="3140075" cy="3219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8" name="文本框 3"/>
          <p:cNvSpPr txBox="1"/>
          <p:nvPr/>
        </p:nvSpPr>
        <p:spPr>
          <a:xfrm>
            <a:off x="6186488" y="5932488"/>
            <a:ext cx="1055687" cy="3381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en-US" sz="1600">
                <a:solidFill>
                  <a:srgbClr val="C00000"/>
                </a:solidFill>
                <a:latin typeface="Comic Sans MS" panose="030F0702030302020204" pitchFamily="2" charset="0"/>
                <a:ea typeface="黑体" panose="02010609060101010101" pitchFamily="2" charset="-122"/>
              </a:rPr>
              <a:t>CD4066</a:t>
            </a:r>
            <a:endParaRPr lang="en-US" altLang="en-US" sz="1600">
              <a:solidFill>
                <a:srgbClr val="C00000"/>
              </a:solidFill>
              <a:latin typeface="Comic Sans MS" panose="030F0702030302020204" pitchFamily="2" charset="0"/>
              <a:ea typeface="黑体" panose="02010609060101010101" pitchFamily="2" charset="-122"/>
            </a:endParaRPr>
          </a:p>
        </p:txBody>
      </p:sp>
      <p:graphicFrame>
        <p:nvGraphicFramePr>
          <p:cNvPr id="71689" name="对象 7"/>
          <p:cNvGraphicFramePr/>
          <p:nvPr/>
        </p:nvGraphicFramePr>
        <p:xfrm>
          <a:off x="1243013" y="3895725"/>
          <a:ext cx="2325687" cy="159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4" name="" r:id="rId3" imgW="3619500" imgH="2409825" progId="Paint.Picture">
                  <p:embed/>
                </p:oleObj>
              </mc:Choice>
              <mc:Fallback>
                <p:oleObj name="" r:id="rId3" imgW="3619500" imgH="2409825" progId="Paint.Picture">
                  <p:embed/>
                  <p:pic>
                    <p:nvPicPr>
                      <p:cNvPr id="0" name="图片 31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43013" y="3895725"/>
                        <a:ext cx="2325687" cy="1593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上箭头 4"/>
          <p:cNvSpPr/>
          <p:nvPr/>
        </p:nvSpPr>
        <p:spPr>
          <a:xfrm>
            <a:off x="2352675" y="3425825"/>
            <a:ext cx="215900" cy="287338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graphicFrame>
        <p:nvGraphicFramePr>
          <p:cNvPr id="6" name="对象 5"/>
          <p:cNvGraphicFramePr/>
          <p:nvPr/>
        </p:nvGraphicFramePr>
        <p:xfrm>
          <a:off x="725488" y="1143000"/>
          <a:ext cx="3470275" cy="201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5" name="" r:id="rId5" imgW="5857875" imgH="2800350" progId="Paint.Picture">
                  <p:embed/>
                </p:oleObj>
              </mc:Choice>
              <mc:Fallback>
                <p:oleObj name="" r:id="rId5" imgW="5857875" imgH="2800350" progId="Paint.Picture">
                  <p:embed/>
                  <p:pic>
                    <p:nvPicPr>
                      <p:cNvPr id="0" name="图片 312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5488" y="1143000"/>
                        <a:ext cx="3470275" cy="2019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5299075" y="1303338"/>
          <a:ext cx="2576513" cy="130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6" name="" r:id="rId7" imgW="4857750" imgH="2038350" progId="Paint.Picture">
                  <p:embed/>
                </p:oleObj>
              </mc:Choice>
              <mc:Fallback>
                <p:oleObj name="" r:id="rId7" imgW="4857750" imgH="2038350" progId="Paint.Picture">
                  <p:embed/>
                  <p:pic>
                    <p:nvPicPr>
                      <p:cNvPr id="0" name="图片 312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99075" y="1303338"/>
                        <a:ext cx="2576513" cy="1301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737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737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71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3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73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2" grpId="0"/>
      <p:bldP spid="73732" grpId="1"/>
      <p:bldP spid="4" grpId="0" bldLvl="0" animBg="1"/>
      <p:bldP spid="4" grpId="1" animBg="1"/>
      <p:bldP spid="73738" grpId="0"/>
      <p:bldP spid="73738" grpId="1"/>
      <p:bldP spid="5" grpId="0" bldLvl="0" animBg="1"/>
      <p:bldP spid="5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文本框 4"/>
          <p:cNvSpPr txBox="1"/>
          <p:nvPr/>
        </p:nvSpPr>
        <p:spPr>
          <a:xfrm>
            <a:off x="715963" y="533400"/>
            <a:ext cx="1466850" cy="9223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0">
                <a:solidFill>
                  <a:srgbClr val="0070C0"/>
                </a:solidFill>
                <a:latin typeface="Comic Sans MS" panose="030F0702030302020204" pitchFamily="2" charset="0"/>
                <a:ea typeface="黑体" panose="02010609060101010101" pitchFamily="2" charset="-122"/>
              </a:rPr>
              <a:t>8</a:t>
            </a:r>
            <a:r>
              <a:rPr lang="zh-CN" altLang="en-US" b="0">
                <a:solidFill>
                  <a:srgbClr val="0070C0"/>
                </a:solidFill>
                <a:latin typeface="Comic Sans MS" panose="030F0702030302020204" pitchFamily="2" charset="0"/>
                <a:ea typeface="黑体" panose="02010609060101010101" pitchFamily="2" charset="-122"/>
              </a:rPr>
              <a:t>路模拟开关</a:t>
            </a:r>
            <a:endParaRPr lang="en-US" altLang="zh-CN" b="0">
              <a:solidFill>
                <a:srgbClr val="FF0000"/>
              </a:solidFill>
              <a:latin typeface="Comic Sans MS" panose="030F0702030302020204" pitchFamily="2" charset="0"/>
              <a:ea typeface="黑体" panose="0201060906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黑体" panose="02010609060101010101" pitchFamily="2" charset="-122"/>
              </a:rPr>
              <a:t>CD4051</a:t>
            </a:r>
            <a:endParaRPr lang="en-US" altLang="zh-CN">
              <a:solidFill>
                <a:srgbClr val="C00000"/>
              </a:solidFill>
              <a:latin typeface="Comic Sans MS" panose="030F0702030302020204" pitchFamily="2" charset="0"/>
              <a:ea typeface="黑体" panose="02010609060101010101" pitchFamily="2" charset="-122"/>
            </a:endParaRPr>
          </a:p>
        </p:txBody>
      </p:sp>
      <p:graphicFrame>
        <p:nvGraphicFramePr>
          <p:cNvPr id="72706" name="对象 3"/>
          <p:cNvGraphicFramePr/>
          <p:nvPr/>
        </p:nvGraphicFramePr>
        <p:xfrm>
          <a:off x="804863" y="1384300"/>
          <a:ext cx="7999412" cy="484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4" name="" r:id="rId1" imgW="9334500" imgH="6105525" progId="Paint.Picture">
                  <p:embed/>
                </p:oleObj>
              </mc:Choice>
              <mc:Fallback>
                <p:oleObj name="" r:id="rId1" imgW="9334500" imgH="6105525" progId="Paint.Picture">
                  <p:embed/>
                  <p:pic>
                    <p:nvPicPr>
                      <p:cNvPr id="0" name="图片 313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04863" y="1384300"/>
                        <a:ext cx="7999412" cy="4848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3090863" y="1455738"/>
            <a:ext cx="471487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b="0">
                <a:solidFill>
                  <a:srgbClr val="C00000"/>
                </a:solidFill>
                <a:latin typeface="Comic Sans MS" panose="030F0702030302020204" pitchFamily="2" charset="0"/>
                <a:ea typeface="黑体" panose="02010609060101010101" pitchFamily="2" charset="-122"/>
              </a:rPr>
              <a:t>5V</a:t>
            </a:r>
            <a:endParaRPr lang="en-US" altLang="zh-CN" b="0">
              <a:solidFill>
                <a:srgbClr val="C00000"/>
              </a:solidFill>
              <a:latin typeface="Comic Sans MS" panose="030F0702030302020204" pitchFamily="2" charset="0"/>
              <a:ea typeface="黑体" panose="0201060906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790950" y="5864225"/>
            <a:ext cx="566738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b="0">
                <a:solidFill>
                  <a:srgbClr val="C00000"/>
                </a:solidFill>
                <a:latin typeface="Comic Sans MS" panose="030F0702030302020204" pitchFamily="2" charset="0"/>
                <a:ea typeface="黑体" panose="02010609060101010101" pitchFamily="2" charset="-122"/>
              </a:rPr>
              <a:t>-5V</a:t>
            </a:r>
            <a:endParaRPr lang="en-US" altLang="zh-CN" b="0">
              <a:solidFill>
                <a:srgbClr val="C00000"/>
              </a:solidFill>
              <a:latin typeface="Comic Sans MS" panose="030F0702030302020204" pitchFamily="2" charset="0"/>
              <a:ea typeface="黑体" panose="0201060906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82813" y="5864225"/>
            <a:ext cx="6858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b="0">
                <a:solidFill>
                  <a:srgbClr val="C00000"/>
                </a:solidFill>
                <a:latin typeface="Comic Sans MS" panose="030F0702030302020204" pitchFamily="2" charset="0"/>
                <a:ea typeface="黑体" panose="02010609060101010101" pitchFamily="2" charset="-122"/>
              </a:rPr>
              <a:t>GND</a:t>
            </a:r>
            <a:endParaRPr lang="en-US" altLang="zh-CN" b="0">
              <a:solidFill>
                <a:srgbClr val="C00000"/>
              </a:solidFill>
              <a:latin typeface="Comic Sans MS" panose="030F0702030302020204" pitchFamily="2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7270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727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727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72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6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7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3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4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5" grpId="0"/>
      <p:bldP spid="72705" grpId="1"/>
      <p:bldP spid="4" grpId="0"/>
      <p:bldP spid="4" grpId="1"/>
      <p:bldP spid="5" grpId="0"/>
      <p:bldP spid="5" grpId="1"/>
      <p:bldP spid="6" grpId="0"/>
      <p:bldP spid="6" grpId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6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400" y="765175"/>
            <a:ext cx="7940675" cy="5330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文本框 4"/>
          <p:cNvSpPr txBox="1"/>
          <p:nvPr/>
        </p:nvSpPr>
        <p:spPr>
          <a:xfrm>
            <a:off x="803910" y="528638"/>
            <a:ext cx="1693863" cy="92233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0">
                <a:solidFill>
                  <a:srgbClr val="0070C0"/>
                </a:solidFill>
                <a:latin typeface="Comic Sans MS" panose="030F0702030302020204" pitchFamily="2" charset="0"/>
                <a:ea typeface="黑体" panose="02010609060101010101" pitchFamily="2" charset="-122"/>
              </a:rPr>
              <a:t>双</a:t>
            </a:r>
            <a:r>
              <a:rPr lang="en-US" altLang="zh-CN" b="0">
                <a:solidFill>
                  <a:srgbClr val="0070C0"/>
                </a:solidFill>
                <a:latin typeface="Comic Sans MS" panose="030F0702030302020204" pitchFamily="2" charset="0"/>
                <a:ea typeface="黑体" panose="02010609060101010101" pitchFamily="2" charset="-122"/>
              </a:rPr>
              <a:t>4</a:t>
            </a:r>
            <a:r>
              <a:rPr lang="zh-CN" altLang="en-US" b="0">
                <a:solidFill>
                  <a:srgbClr val="0070C0"/>
                </a:solidFill>
                <a:latin typeface="Comic Sans MS" panose="030F0702030302020204" pitchFamily="2" charset="0"/>
                <a:ea typeface="黑体" panose="02010609060101010101" pitchFamily="2" charset="-122"/>
              </a:rPr>
              <a:t>路模拟开关</a:t>
            </a:r>
            <a:endParaRPr lang="en-US" altLang="zh-CN" b="0">
              <a:solidFill>
                <a:srgbClr val="FF0000"/>
              </a:solidFill>
              <a:latin typeface="Comic Sans MS" panose="030F0702030302020204" pitchFamily="2" charset="0"/>
              <a:ea typeface="黑体" panose="0201060906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黑体" panose="02010609060101010101" pitchFamily="2" charset="-122"/>
              </a:rPr>
              <a:t>CD4052</a:t>
            </a:r>
            <a:endParaRPr lang="en-US" altLang="zh-CN">
              <a:solidFill>
                <a:srgbClr val="C00000"/>
              </a:solidFill>
              <a:latin typeface="Comic Sans MS" panose="030F0702030302020204" pitchFamily="2" charset="0"/>
              <a:ea typeface="黑体" panose="02010609060101010101" pitchFamily="2" charset="-122"/>
            </a:endParaRPr>
          </a:p>
        </p:txBody>
      </p:sp>
      <p:sp>
        <p:nvSpPr>
          <p:cNvPr id="10" name="矩形 11270"/>
          <p:cNvSpPr/>
          <p:nvPr/>
        </p:nvSpPr>
        <p:spPr>
          <a:xfrm>
            <a:off x="5613400" y="1450975"/>
            <a:ext cx="2987675" cy="1981200"/>
          </a:xfrm>
          <a:prstGeom prst="rect">
            <a:avLst/>
          </a:prstGeom>
          <a:solidFill>
            <a:srgbClr val="A6A6A6">
              <a:alpha val="25998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11" name="矩形 11270"/>
          <p:cNvSpPr/>
          <p:nvPr/>
        </p:nvSpPr>
        <p:spPr>
          <a:xfrm>
            <a:off x="5541963" y="3552825"/>
            <a:ext cx="2990850" cy="2541588"/>
          </a:xfrm>
          <a:prstGeom prst="rect">
            <a:avLst/>
          </a:prstGeom>
          <a:solidFill>
            <a:srgbClr val="A6A6A6">
              <a:alpha val="25998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046413" y="2578100"/>
            <a:ext cx="471487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b="0">
                <a:solidFill>
                  <a:srgbClr val="C00000"/>
                </a:solidFill>
                <a:latin typeface="Comic Sans MS" panose="030F0702030302020204" pitchFamily="2" charset="0"/>
                <a:ea typeface="黑体" panose="02010609060101010101" pitchFamily="2" charset="-122"/>
                <a:sym typeface="宋体" panose="02010600030101010101" pitchFamily="2" charset="-122"/>
              </a:rPr>
              <a:t>5V</a:t>
            </a:r>
            <a:endParaRPr lang="en-US" altLang="zh-CN" b="0">
              <a:solidFill>
                <a:srgbClr val="C00000"/>
              </a:solidFill>
              <a:latin typeface="Comic Sans MS" panose="030F0702030302020204" pitchFamily="2" charset="0"/>
              <a:ea typeface="黑体" panose="0201060906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749675" y="5530850"/>
            <a:ext cx="566738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b="0">
                <a:solidFill>
                  <a:srgbClr val="C00000"/>
                </a:solidFill>
                <a:latin typeface="Comic Sans MS" panose="030F0702030302020204" pitchFamily="2" charset="0"/>
                <a:ea typeface="黑体" panose="02010609060101010101" pitchFamily="2" charset="-122"/>
                <a:sym typeface="宋体" panose="02010600030101010101" pitchFamily="2" charset="-122"/>
              </a:rPr>
              <a:t>-5V</a:t>
            </a:r>
            <a:endParaRPr lang="en-US" altLang="zh-CN" b="0">
              <a:solidFill>
                <a:srgbClr val="C00000"/>
              </a:solidFill>
              <a:latin typeface="Comic Sans MS" panose="030F0702030302020204" pitchFamily="2" charset="0"/>
              <a:ea typeface="黑体" panose="0201060906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62150" y="5530850"/>
            <a:ext cx="6858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b="0">
                <a:solidFill>
                  <a:srgbClr val="C00000"/>
                </a:solidFill>
                <a:latin typeface="Comic Sans MS" panose="030F0702030302020204" pitchFamily="2" charset="0"/>
                <a:ea typeface="黑体" panose="02010609060101010101" pitchFamily="2" charset="-122"/>
                <a:sym typeface="宋体" panose="02010600030101010101" pitchFamily="2" charset="-122"/>
              </a:rPr>
              <a:t>GND</a:t>
            </a:r>
            <a:endParaRPr lang="en-US" altLang="zh-CN" b="0">
              <a:solidFill>
                <a:srgbClr val="C00000"/>
              </a:solidFill>
              <a:latin typeface="Comic Sans MS" panose="030F0702030302020204" pitchFamily="2" charset="0"/>
              <a:ea typeface="黑体" panose="0201060906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9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0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6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7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3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4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 bldLvl="0" animBg="1"/>
      <p:bldP spid="10" grpId="1" animBg="1"/>
      <p:bldP spid="11" grpId="0" bldLvl="0" animBg="1"/>
      <p:bldP spid="11" grpId="1" animBg="1"/>
      <p:bldP spid="12" grpId="0"/>
      <p:bldP spid="12" grpId="1"/>
      <p:bldP spid="13" grpId="0"/>
      <p:bldP spid="13" grpId="1"/>
      <p:bldP spid="14" grpId="0"/>
      <p:bldP spid="14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文本框 4"/>
          <p:cNvSpPr txBox="1"/>
          <p:nvPr/>
        </p:nvSpPr>
        <p:spPr>
          <a:xfrm>
            <a:off x="745173" y="533400"/>
            <a:ext cx="1695450" cy="9223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0">
                <a:solidFill>
                  <a:srgbClr val="0070C0"/>
                </a:solidFill>
                <a:latin typeface="Comic Sans MS" panose="030F0702030302020204" pitchFamily="2" charset="0"/>
                <a:ea typeface="黑体" panose="02010609060101010101" pitchFamily="2" charset="-122"/>
              </a:rPr>
              <a:t>三</a:t>
            </a:r>
            <a:r>
              <a:rPr lang="en-US" altLang="zh-CN" b="0">
                <a:solidFill>
                  <a:srgbClr val="0070C0"/>
                </a:solidFill>
                <a:latin typeface="Comic Sans MS" panose="030F0702030302020204" pitchFamily="2" charset="0"/>
                <a:ea typeface="黑体" panose="02010609060101010101" pitchFamily="2" charset="-122"/>
              </a:rPr>
              <a:t>2</a:t>
            </a:r>
            <a:r>
              <a:rPr lang="zh-CN" altLang="en-US" b="0">
                <a:solidFill>
                  <a:srgbClr val="0070C0"/>
                </a:solidFill>
                <a:latin typeface="Comic Sans MS" panose="030F0702030302020204" pitchFamily="2" charset="0"/>
                <a:ea typeface="黑体" panose="02010609060101010101" pitchFamily="2" charset="-122"/>
              </a:rPr>
              <a:t>路模拟开关</a:t>
            </a:r>
            <a:endParaRPr lang="en-US" altLang="zh-CN" b="0">
              <a:solidFill>
                <a:srgbClr val="FF0000"/>
              </a:solidFill>
              <a:latin typeface="Comic Sans MS" panose="030F0702030302020204" pitchFamily="2" charset="0"/>
              <a:ea typeface="黑体" panose="0201060906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>
                <a:solidFill>
                  <a:srgbClr val="C00000"/>
                </a:solidFill>
                <a:latin typeface="Comic Sans MS" panose="030F0702030302020204" pitchFamily="2" charset="0"/>
                <a:ea typeface="黑体" panose="02010609060101010101" pitchFamily="2" charset="-122"/>
              </a:rPr>
              <a:t>CD4053</a:t>
            </a:r>
            <a:endParaRPr lang="en-US" altLang="zh-CN">
              <a:solidFill>
                <a:srgbClr val="C00000"/>
              </a:solidFill>
              <a:latin typeface="Comic Sans MS" panose="030F0702030302020204" pitchFamily="2" charset="0"/>
              <a:ea typeface="黑体" panose="02010609060101010101" pitchFamily="2" charset="-122"/>
            </a:endParaRPr>
          </a:p>
        </p:txBody>
      </p:sp>
      <p:graphicFrame>
        <p:nvGraphicFramePr>
          <p:cNvPr id="74754" name="对象 3"/>
          <p:cNvGraphicFramePr/>
          <p:nvPr/>
        </p:nvGraphicFramePr>
        <p:xfrm>
          <a:off x="601663" y="1358900"/>
          <a:ext cx="8366125" cy="479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38" name="" r:id="rId1" imgW="8705850" imgH="5124450" progId="Paint.Picture">
                  <p:embed/>
                </p:oleObj>
              </mc:Choice>
              <mc:Fallback>
                <p:oleObj name="" r:id="rId1" imgW="8705850" imgH="5124450" progId="Paint.Picture">
                  <p:embed/>
                  <p:pic>
                    <p:nvPicPr>
                      <p:cNvPr id="0" name="图片 312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01663" y="1358900"/>
                        <a:ext cx="8366125" cy="47990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55" name="矩形 11270"/>
          <p:cNvSpPr/>
          <p:nvPr/>
        </p:nvSpPr>
        <p:spPr>
          <a:xfrm>
            <a:off x="3167063" y="2073275"/>
            <a:ext cx="5697537" cy="1003300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74756" name="矩形 11270"/>
          <p:cNvSpPr/>
          <p:nvPr/>
        </p:nvSpPr>
        <p:spPr>
          <a:xfrm>
            <a:off x="3167063" y="4165600"/>
            <a:ext cx="5697537" cy="1004888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14675" y="1517650"/>
            <a:ext cx="4699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b="0">
                <a:solidFill>
                  <a:srgbClr val="C00000"/>
                </a:solidFill>
                <a:latin typeface="Comic Sans MS" panose="030F0702030302020204" pitchFamily="2" charset="0"/>
                <a:ea typeface="黑体" panose="02010609060101010101" pitchFamily="2" charset="-122"/>
                <a:sym typeface="宋体" panose="02010600030101010101" pitchFamily="2" charset="-122"/>
              </a:rPr>
              <a:t>5V</a:t>
            </a:r>
            <a:endParaRPr lang="en-US" altLang="zh-CN" b="0">
              <a:solidFill>
                <a:srgbClr val="C00000"/>
              </a:solidFill>
              <a:latin typeface="Comic Sans MS" panose="030F0702030302020204" pitchFamily="2" charset="0"/>
              <a:ea typeface="黑体" panose="0201060906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16375" y="5726113"/>
            <a:ext cx="566738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b="0">
                <a:solidFill>
                  <a:srgbClr val="C00000"/>
                </a:solidFill>
                <a:latin typeface="Comic Sans MS" panose="030F0702030302020204" pitchFamily="2" charset="0"/>
                <a:ea typeface="黑体" panose="02010609060101010101" pitchFamily="2" charset="-122"/>
                <a:sym typeface="宋体" panose="02010600030101010101" pitchFamily="2" charset="-122"/>
              </a:rPr>
              <a:t>-5V</a:t>
            </a:r>
            <a:endParaRPr lang="en-US" altLang="zh-CN" b="0">
              <a:solidFill>
                <a:srgbClr val="C00000"/>
              </a:solidFill>
              <a:latin typeface="Comic Sans MS" panose="030F0702030302020204" pitchFamily="2" charset="0"/>
              <a:ea typeface="黑体" panose="0201060906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97075" y="5789613"/>
            <a:ext cx="6858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b="0">
                <a:solidFill>
                  <a:srgbClr val="C00000"/>
                </a:solidFill>
                <a:latin typeface="Comic Sans MS" panose="030F0702030302020204" pitchFamily="2" charset="0"/>
                <a:ea typeface="黑体" panose="02010609060101010101" pitchFamily="2" charset="-122"/>
                <a:sym typeface="宋体" panose="02010600030101010101" pitchFamily="2" charset="-122"/>
              </a:rPr>
              <a:t>GND</a:t>
            </a:r>
            <a:endParaRPr lang="en-US" altLang="zh-CN" b="0">
              <a:solidFill>
                <a:srgbClr val="C00000"/>
              </a:solidFill>
              <a:latin typeface="Comic Sans MS" panose="030F0702030302020204" pitchFamily="2" charset="0"/>
              <a:ea typeface="黑体" panose="0201060906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747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747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747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74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4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4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9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0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6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7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3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4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3" grpId="0"/>
      <p:bldP spid="74753" grpId="1"/>
      <p:bldP spid="74755" grpId="0" bldLvl="0" animBg="1"/>
      <p:bldP spid="74755" grpId="1" animBg="1"/>
      <p:bldP spid="74756" grpId="0" bldLvl="0" animBg="1"/>
      <p:bldP spid="74756" grpId="1" animBg="1"/>
      <p:bldP spid="5" grpId="0"/>
      <p:bldP spid="5" grpId="1"/>
      <p:bldP spid="4" grpId="0"/>
      <p:bldP spid="4" grpId="1"/>
      <p:bldP spid="6" grpId="0"/>
      <p:bldP spid="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文本框 9217"/>
          <p:cNvSpPr txBox="1"/>
          <p:nvPr/>
        </p:nvSpPr>
        <p:spPr>
          <a:xfrm>
            <a:off x="783908" y="593725"/>
            <a:ext cx="30067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4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◆</a:t>
            </a:r>
            <a:r>
              <a:rPr lang="zh-CN" altLang="en-US" sz="240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正逻辑</a:t>
            </a:r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lang="zh-CN" altLang="en-US" sz="240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负逻辑</a:t>
            </a:r>
            <a:endParaRPr lang="zh-CN" altLang="en-US" sz="2400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290" name="文本框 9219"/>
          <p:cNvSpPr txBox="1"/>
          <p:nvPr/>
        </p:nvSpPr>
        <p:spPr>
          <a:xfrm>
            <a:off x="2838450" y="4059555"/>
            <a:ext cx="3151188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（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Default) 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 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正逻辑（赋值）</a:t>
            </a:r>
            <a:endParaRPr lang="en-US" altLang="zh-CN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2291" name="对象 -2147482543"/>
          <p:cNvGraphicFramePr/>
          <p:nvPr/>
        </p:nvGraphicFramePr>
        <p:xfrm>
          <a:off x="1697038" y="1054100"/>
          <a:ext cx="4330700" cy="250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" r:id="rId1" imgW="3060700" imgH="1536700" progId="Visio.Drawing.11">
                  <p:embed/>
                </p:oleObj>
              </mc:Choice>
              <mc:Fallback>
                <p:oleObj name="" r:id="rId1" imgW="3060700" imgH="1536700" progId="Visio.Drawing.11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97038" y="1054100"/>
                        <a:ext cx="4330700" cy="2508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4" name="文本框 1"/>
          <p:cNvSpPr txBox="1"/>
          <p:nvPr/>
        </p:nvSpPr>
        <p:spPr>
          <a:xfrm>
            <a:off x="2366963" y="3517900"/>
            <a:ext cx="14843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正逻辑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赋值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295" name="文本框 2"/>
          <p:cNvSpPr txBox="1"/>
          <p:nvPr/>
        </p:nvSpPr>
        <p:spPr>
          <a:xfrm>
            <a:off x="4689475" y="3562350"/>
            <a:ext cx="148431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/>
            <a:r>
              <a:rPr lang="zh-CN" altLang="en-US" dirty="0">
                <a:solidFill>
                  <a:srgbClr val="7F7F7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负逻辑</a:t>
            </a:r>
            <a:r>
              <a:rPr lang="en-US" altLang="zh-CN" dirty="0">
                <a:solidFill>
                  <a:srgbClr val="7F7F7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dirty="0">
                <a:solidFill>
                  <a:srgbClr val="7F7F7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赋值</a:t>
            </a:r>
            <a:r>
              <a:rPr lang="en-US" altLang="zh-CN" dirty="0">
                <a:solidFill>
                  <a:srgbClr val="7F7F7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lang="en-US" altLang="zh-CN" dirty="0">
              <a:solidFill>
                <a:srgbClr val="7F7F7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左箭头 2"/>
          <p:cNvSpPr/>
          <p:nvPr/>
        </p:nvSpPr>
        <p:spPr>
          <a:xfrm>
            <a:off x="3790950" y="1508125"/>
            <a:ext cx="142875" cy="144463"/>
          </a:xfrm>
          <a:prstGeom prst="leftArrow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scaled="0"/>
          </a:gra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4" name="左箭头 3"/>
          <p:cNvSpPr/>
          <p:nvPr/>
        </p:nvSpPr>
        <p:spPr>
          <a:xfrm>
            <a:off x="3790950" y="2974975"/>
            <a:ext cx="142875" cy="144463"/>
          </a:xfrm>
          <a:prstGeom prst="leftArrow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scaled="0"/>
          </a:gra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5" name="右箭头 4"/>
          <p:cNvSpPr/>
          <p:nvPr/>
        </p:nvSpPr>
        <p:spPr>
          <a:xfrm>
            <a:off x="4591050" y="1508125"/>
            <a:ext cx="144463" cy="144463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6" name="右箭头 5"/>
          <p:cNvSpPr/>
          <p:nvPr/>
        </p:nvSpPr>
        <p:spPr>
          <a:xfrm>
            <a:off x="4689475" y="2974975"/>
            <a:ext cx="142875" cy="14287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graphicFrame>
        <p:nvGraphicFramePr>
          <p:cNvPr id="7" name="对象 6"/>
          <p:cNvGraphicFramePr/>
          <p:nvPr/>
        </p:nvGraphicFramePr>
        <p:xfrm>
          <a:off x="2160588" y="4654550"/>
          <a:ext cx="4822825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" r:id="rId3" imgW="5724525" imgH="762000" progId="Paint.Picture">
                  <p:embed/>
                </p:oleObj>
              </mc:Choice>
              <mc:Fallback>
                <p:oleObj name="" r:id="rId3" imgW="5724525" imgH="762000" progId="Paint.Picture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0588" y="4654550"/>
                        <a:ext cx="4822825" cy="6873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/>
          <p:nvPr/>
        </p:nvGraphicFramePr>
        <p:xfrm>
          <a:off x="1096963" y="5473700"/>
          <a:ext cx="2965450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" r:id="rId5" imgW="3533775" imgH="742950" progId="Paint.Picture">
                  <p:embed/>
                </p:oleObj>
              </mc:Choice>
              <mc:Fallback>
                <p:oleObj name="" r:id="rId5" imgW="3533775" imgH="742950" progId="Paint.Picture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96963" y="5473700"/>
                        <a:ext cx="2965450" cy="641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/>
          <p:nvPr/>
        </p:nvGraphicFramePr>
        <p:xfrm>
          <a:off x="4832350" y="5473700"/>
          <a:ext cx="2916238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name="" r:id="rId7" imgW="3514725" imgH="800100" progId="Paint.Picture">
                  <p:embed/>
                </p:oleObj>
              </mc:Choice>
              <mc:Fallback>
                <p:oleObj name="" r:id="rId7" imgW="3514725" imgH="800100" progId="Paint.Picture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32350" y="5473700"/>
                        <a:ext cx="2916238" cy="641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228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22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22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7" dur="80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8" dur="80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80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2" dur="80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3" dur="80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80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9" dur="80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0" dur="80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80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9" grpId="0"/>
      <p:bldP spid="12289" grpId="1"/>
      <p:bldP spid="12290" grpId="0"/>
      <p:bldP spid="12290" grpId="1"/>
      <p:bldP spid="12294" grpId="0"/>
      <p:bldP spid="12294" grpId="1"/>
      <p:bldP spid="12295" grpId="0"/>
      <p:bldP spid="12295" grpId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557530" y="1292225"/>
          <a:ext cx="8172450" cy="44164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4915"/>
                <a:gridCol w="609600"/>
                <a:gridCol w="808355"/>
                <a:gridCol w="707390"/>
                <a:gridCol w="1538605"/>
                <a:gridCol w="1546225"/>
                <a:gridCol w="1737360"/>
              </a:tblGrid>
              <a:tr h="339725">
                <a:tc gridSpan="4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             </a:t>
                      </a:r>
                      <a:r>
                        <a:rPr lang="en-US" sz="16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输       入</a:t>
                      </a:r>
                      <a:endParaRPr lang="en-US" altLang="en-US" sz="1600" b="1">
                        <a:latin typeface="Comic Sans MS" panose="030F0702030302020204" pitchFamily="2" charset="0"/>
                        <a:ea typeface="黑体" panose="0201060906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选通的通道</a:t>
                      </a:r>
                      <a:endParaRPr lang="en-US" altLang="en-US" sz="1600" b="1">
                        <a:latin typeface="Comic Sans MS" panose="030F0702030302020204" pitchFamily="2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4076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i="1"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INH</a:t>
                      </a:r>
                      <a:endParaRPr lang="en-US" altLang="en-US" sz="1600" b="1" i="1">
                        <a:latin typeface="Comic Sans MS" panose="030F0702030302020204" pitchFamily="2" charset="0"/>
                        <a:ea typeface="黑体" panose="0201060906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i="1"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C</a:t>
                      </a:r>
                      <a:endParaRPr lang="en-US" altLang="en-US" sz="1600" b="1" i="1">
                        <a:latin typeface="Comic Sans MS" panose="030F0702030302020204" pitchFamily="2" charset="0"/>
                        <a:ea typeface="黑体" panose="0201060906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i="1"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B</a:t>
                      </a:r>
                      <a:endParaRPr lang="en-US" altLang="en-US" sz="1600" b="1" i="1">
                        <a:latin typeface="Comic Sans MS" panose="030F0702030302020204" pitchFamily="2" charset="0"/>
                        <a:ea typeface="黑体" panose="0201060906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i="1"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A</a:t>
                      </a:r>
                      <a:endParaRPr lang="en-US" altLang="en-US" sz="1600" b="1" i="1">
                        <a:latin typeface="Comic Sans MS" panose="030F0702030302020204" pitchFamily="2" charset="0"/>
                        <a:ea typeface="黑体" panose="0201060906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009AD0"/>
                          </a:solidFill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CD4051</a:t>
                      </a:r>
                      <a:endParaRPr lang="en-US" altLang="en-US" sz="1600" b="1">
                        <a:solidFill>
                          <a:srgbClr val="009AD0"/>
                        </a:solidFill>
                        <a:latin typeface="Comic Sans MS" panose="030F0702030302020204" pitchFamily="2" charset="0"/>
                        <a:ea typeface="黑体" panose="0201060906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CD4052</a:t>
                      </a:r>
                      <a:endParaRPr lang="en-US" altLang="en-US" sz="1600" b="1">
                        <a:solidFill>
                          <a:srgbClr val="C00000"/>
                        </a:solidFill>
                        <a:latin typeface="Comic Sans MS" panose="030F0702030302020204" pitchFamily="2" charset="0"/>
                        <a:ea typeface="黑体" panose="0201060906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solidFill>
                            <a:srgbClr val="009AD0"/>
                          </a:solidFill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CD4053</a:t>
                      </a:r>
                      <a:endParaRPr lang="en-US" altLang="en-US" sz="1600" b="1">
                        <a:solidFill>
                          <a:srgbClr val="009AD0"/>
                        </a:solidFill>
                        <a:latin typeface="Comic Sans MS" panose="030F0702030302020204" pitchFamily="2" charset="0"/>
                        <a:ea typeface="黑体" panose="0201060906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76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1">
                        <a:latin typeface="Comic Sans MS" panose="030F0702030302020204" pitchFamily="2" charset="0"/>
                        <a:ea typeface="黑体" panose="0201060906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1">
                        <a:latin typeface="Comic Sans MS" panose="030F0702030302020204" pitchFamily="2" charset="0"/>
                        <a:ea typeface="黑体" panose="0201060906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1">
                        <a:latin typeface="Comic Sans MS" panose="030F0702030302020204" pitchFamily="2" charset="0"/>
                        <a:ea typeface="黑体" panose="0201060906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1">
                        <a:latin typeface="Comic Sans MS" panose="030F0702030302020204" pitchFamily="2" charset="0"/>
                        <a:ea typeface="黑体" panose="0201060906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1">
                        <a:latin typeface="Comic Sans MS" panose="030F0702030302020204" pitchFamily="2" charset="0"/>
                        <a:ea typeface="黑体" panose="0201060906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</a:t>
                      </a:r>
                      <a:r>
                        <a:rPr lang="en-US" sz="1600" b="1"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x</a:t>
                      </a:r>
                      <a:r>
                        <a:rPr lang="en-US" sz="16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，0</a:t>
                      </a:r>
                      <a:r>
                        <a:rPr lang="en-US" sz="1600" b="1"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y</a:t>
                      </a:r>
                      <a:endParaRPr lang="en-US" altLang="en-US" sz="1600" b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cx,bx,ax</a:t>
                      </a:r>
                      <a:endParaRPr lang="en-US" altLang="en-US" sz="1600" b="1">
                        <a:latin typeface="Comic Sans MS" panose="030F0702030302020204" pitchFamily="2" charset="0"/>
                        <a:ea typeface="黑体" panose="0201060906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76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1">
                        <a:latin typeface="Comic Sans MS" panose="030F0702030302020204" pitchFamily="2" charset="0"/>
                        <a:ea typeface="黑体" panose="0201060906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1">
                        <a:latin typeface="Comic Sans MS" panose="030F0702030302020204" pitchFamily="2" charset="0"/>
                        <a:ea typeface="黑体" panose="0201060906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1">
                        <a:latin typeface="Comic Sans MS" panose="030F0702030302020204" pitchFamily="2" charset="0"/>
                        <a:ea typeface="黑体" panose="0201060906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1</a:t>
                      </a:r>
                      <a:endParaRPr lang="en-US" altLang="en-US" sz="1600" b="1">
                        <a:latin typeface="Comic Sans MS" panose="030F0702030302020204" pitchFamily="2" charset="0"/>
                        <a:ea typeface="黑体" panose="0201060906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1</a:t>
                      </a:r>
                      <a:endParaRPr lang="en-US" altLang="en-US" sz="1600" b="1">
                        <a:latin typeface="Comic Sans MS" panose="030F0702030302020204" pitchFamily="2" charset="0"/>
                        <a:ea typeface="黑体" panose="0201060906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1x</a:t>
                      </a:r>
                      <a:r>
                        <a:rPr lang="en-US" sz="16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，</a:t>
                      </a:r>
                      <a:r>
                        <a:rPr lang="en-US" sz="1600" b="1"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1y</a:t>
                      </a:r>
                      <a:endParaRPr lang="en-US" altLang="en-US" sz="1600" b="1">
                        <a:latin typeface="Comic Sans MS" panose="030F0702030302020204" pitchFamily="2" charset="0"/>
                        <a:ea typeface="黑体" panose="0201060906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cx,bx,ay</a:t>
                      </a:r>
                      <a:endParaRPr lang="en-US" altLang="en-US" sz="1600" b="1">
                        <a:latin typeface="Comic Sans MS" panose="030F0702030302020204" pitchFamily="2" charset="0"/>
                        <a:ea typeface="黑体" panose="0201060906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76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1">
                        <a:latin typeface="Comic Sans MS" panose="030F0702030302020204" pitchFamily="2" charset="0"/>
                        <a:ea typeface="黑体" panose="0201060906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1">
                        <a:latin typeface="Comic Sans MS" panose="030F0702030302020204" pitchFamily="2" charset="0"/>
                        <a:ea typeface="黑体" panose="0201060906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1</a:t>
                      </a:r>
                      <a:endParaRPr lang="en-US" altLang="en-US" sz="1600" b="1">
                        <a:latin typeface="Comic Sans MS" panose="030F0702030302020204" pitchFamily="2" charset="0"/>
                        <a:ea typeface="黑体" panose="0201060906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1">
                        <a:latin typeface="Comic Sans MS" panose="030F0702030302020204" pitchFamily="2" charset="0"/>
                        <a:ea typeface="黑体" panose="0201060906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2</a:t>
                      </a:r>
                      <a:endParaRPr lang="en-US" altLang="en-US" sz="1600" b="1">
                        <a:latin typeface="Comic Sans MS" panose="030F0702030302020204" pitchFamily="2" charset="0"/>
                        <a:ea typeface="黑体" panose="0201060906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2x</a:t>
                      </a:r>
                      <a:r>
                        <a:rPr lang="en-US" sz="16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，</a:t>
                      </a:r>
                      <a:r>
                        <a:rPr lang="en-US" sz="1600" b="1"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2y</a:t>
                      </a:r>
                      <a:endParaRPr lang="en-US" altLang="en-US" sz="1600" b="1">
                        <a:latin typeface="Comic Sans MS" panose="030F0702030302020204" pitchFamily="2" charset="0"/>
                        <a:ea typeface="黑体" panose="0201060906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cx,by,ax</a:t>
                      </a:r>
                      <a:endParaRPr lang="en-US" altLang="en-US" sz="1600" b="1">
                        <a:latin typeface="Comic Sans MS" panose="030F0702030302020204" pitchFamily="2" charset="0"/>
                        <a:ea typeface="黑体" panose="0201060906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76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1">
                        <a:latin typeface="Comic Sans MS" panose="030F0702030302020204" pitchFamily="2" charset="0"/>
                        <a:ea typeface="黑体" panose="0201060906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1">
                        <a:latin typeface="Comic Sans MS" panose="030F0702030302020204" pitchFamily="2" charset="0"/>
                        <a:ea typeface="黑体" panose="0201060906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1</a:t>
                      </a:r>
                      <a:endParaRPr lang="en-US" altLang="en-US" sz="1600" b="1">
                        <a:latin typeface="Comic Sans MS" panose="030F0702030302020204" pitchFamily="2" charset="0"/>
                        <a:ea typeface="黑体" panose="0201060906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1</a:t>
                      </a:r>
                      <a:endParaRPr lang="en-US" altLang="en-US" sz="1600" b="1">
                        <a:latin typeface="Comic Sans MS" panose="030F0702030302020204" pitchFamily="2" charset="0"/>
                        <a:ea typeface="黑体" panose="0201060906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3</a:t>
                      </a:r>
                      <a:endParaRPr lang="en-US" altLang="en-US" sz="1600" b="1">
                        <a:latin typeface="Comic Sans MS" panose="030F0702030302020204" pitchFamily="2" charset="0"/>
                        <a:ea typeface="黑体" panose="0201060906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3x</a:t>
                      </a:r>
                      <a:r>
                        <a:rPr lang="en-US" sz="16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，</a:t>
                      </a:r>
                      <a:r>
                        <a:rPr lang="en-US" sz="1600" b="1"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3y</a:t>
                      </a:r>
                      <a:endParaRPr lang="en-US" altLang="en-US" sz="1600" b="1">
                        <a:latin typeface="Comic Sans MS" panose="030F0702030302020204" pitchFamily="2" charset="0"/>
                        <a:ea typeface="黑体" panose="0201060906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cx,by,ay</a:t>
                      </a:r>
                      <a:endParaRPr lang="en-US" altLang="en-US" sz="1600" b="1">
                        <a:latin typeface="Comic Sans MS" panose="030F0702030302020204" pitchFamily="2" charset="0"/>
                        <a:ea typeface="黑体" panose="0201060906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76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1">
                        <a:latin typeface="Comic Sans MS" panose="030F0702030302020204" pitchFamily="2" charset="0"/>
                        <a:ea typeface="黑体" panose="0201060906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1</a:t>
                      </a:r>
                      <a:endParaRPr lang="en-US" altLang="en-US" sz="1600" b="1">
                        <a:latin typeface="Comic Sans MS" panose="030F0702030302020204" pitchFamily="2" charset="0"/>
                        <a:ea typeface="黑体" panose="0201060906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1">
                        <a:latin typeface="Comic Sans MS" panose="030F0702030302020204" pitchFamily="2" charset="0"/>
                        <a:ea typeface="黑体" panose="0201060906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1">
                        <a:latin typeface="Comic Sans MS" panose="030F0702030302020204" pitchFamily="2" charset="0"/>
                        <a:ea typeface="黑体" panose="0201060906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4</a:t>
                      </a:r>
                      <a:endParaRPr lang="en-US" altLang="en-US" sz="1600" b="1">
                        <a:latin typeface="Comic Sans MS" panose="030F0702030302020204" pitchFamily="2" charset="0"/>
                        <a:ea typeface="黑体" panose="0201060906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</a:t>
                      </a:r>
                      <a:endParaRPr lang="en-US" altLang="en-US" sz="1600" b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cy,bx,ax</a:t>
                      </a:r>
                      <a:endParaRPr lang="en-US" altLang="en-US" sz="1600" b="1">
                        <a:latin typeface="Comic Sans MS" panose="030F0702030302020204" pitchFamily="2" charset="0"/>
                        <a:ea typeface="黑体" panose="0201060906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76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1">
                        <a:latin typeface="Comic Sans MS" panose="030F0702030302020204" pitchFamily="2" charset="0"/>
                        <a:ea typeface="黑体" panose="0201060906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1</a:t>
                      </a:r>
                      <a:endParaRPr lang="en-US" altLang="en-US" sz="1600" b="1">
                        <a:latin typeface="Comic Sans MS" panose="030F0702030302020204" pitchFamily="2" charset="0"/>
                        <a:ea typeface="黑体" panose="0201060906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1">
                        <a:latin typeface="Comic Sans MS" panose="030F0702030302020204" pitchFamily="2" charset="0"/>
                        <a:ea typeface="黑体" panose="0201060906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1</a:t>
                      </a:r>
                      <a:endParaRPr lang="en-US" altLang="en-US" sz="1600" b="1">
                        <a:latin typeface="Comic Sans MS" panose="030F0702030302020204" pitchFamily="2" charset="0"/>
                        <a:ea typeface="黑体" panose="0201060906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5</a:t>
                      </a:r>
                      <a:endParaRPr lang="en-US" altLang="en-US" sz="1600" b="1">
                        <a:latin typeface="Comic Sans MS" panose="030F0702030302020204" pitchFamily="2" charset="0"/>
                        <a:ea typeface="黑体" panose="0201060906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</a:t>
                      </a:r>
                      <a:endParaRPr lang="en-US" altLang="en-US" sz="1600" b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cy,bx,ay</a:t>
                      </a:r>
                      <a:endParaRPr lang="en-US" altLang="en-US" sz="1600" b="1">
                        <a:latin typeface="Comic Sans MS" panose="030F0702030302020204" pitchFamily="2" charset="0"/>
                        <a:ea typeface="黑体" panose="0201060906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76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1">
                        <a:latin typeface="Comic Sans MS" panose="030F0702030302020204" pitchFamily="2" charset="0"/>
                        <a:ea typeface="黑体" panose="0201060906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1</a:t>
                      </a:r>
                      <a:endParaRPr lang="en-US" altLang="en-US" sz="1600" b="1">
                        <a:latin typeface="Comic Sans MS" panose="030F0702030302020204" pitchFamily="2" charset="0"/>
                        <a:ea typeface="黑体" panose="0201060906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1</a:t>
                      </a:r>
                      <a:endParaRPr lang="en-US" altLang="en-US" sz="1600" b="1">
                        <a:latin typeface="Comic Sans MS" panose="030F0702030302020204" pitchFamily="2" charset="0"/>
                        <a:ea typeface="黑体" panose="0201060906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1">
                        <a:latin typeface="Comic Sans MS" panose="030F0702030302020204" pitchFamily="2" charset="0"/>
                        <a:ea typeface="黑体" panose="0201060906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6</a:t>
                      </a:r>
                      <a:endParaRPr lang="en-US" altLang="en-US" sz="1600" b="1">
                        <a:latin typeface="Comic Sans MS" panose="030F0702030302020204" pitchFamily="2" charset="0"/>
                        <a:ea typeface="黑体" panose="0201060906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</a:t>
                      </a:r>
                      <a:endParaRPr lang="en-US" altLang="en-US" sz="1600" b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cy,by,ax</a:t>
                      </a:r>
                      <a:endParaRPr lang="en-US" altLang="en-US" sz="1600" b="1">
                        <a:latin typeface="Comic Sans MS" panose="030F0702030302020204" pitchFamily="2" charset="0"/>
                        <a:ea typeface="黑体" panose="0201060906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76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0</a:t>
                      </a:r>
                      <a:endParaRPr lang="en-US" altLang="en-US" sz="1600" b="1">
                        <a:latin typeface="Comic Sans MS" panose="030F0702030302020204" pitchFamily="2" charset="0"/>
                        <a:ea typeface="黑体" panose="0201060906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1</a:t>
                      </a:r>
                      <a:endParaRPr lang="en-US" altLang="en-US" sz="1600" b="1">
                        <a:latin typeface="Comic Sans MS" panose="030F0702030302020204" pitchFamily="2" charset="0"/>
                        <a:ea typeface="黑体" panose="0201060906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1</a:t>
                      </a:r>
                      <a:endParaRPr lang="en-US" altLang="en-US" sz="1600" b="1">
                        <a:latin typeface="Comic Sans MS" panose="030F0702030302020204" pitchFamily="2" charset="0"/>
                        <a:ea typeface="黑体" panose="0201060906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1</a:t>
                      </a:r>
                      <a:endParaRPr lang="en-US" altLang="en-US" sz="1600" b="1">
                        <a:latin typeface="Comic Sans MS" panose="030F0702030302020204" pitchFamily="2" charset="0"/>
                        <a:ea typeface="黑体" panose="0201060906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7</a:t>
                      </a:r>
                      <a:endParaRPr lang="en-US" altLang="en-US" sz="1600" b="1">
                        <a:latin typeface="Comic Sans MS" panose="030F0702030302020204" pitchFamily="2" charset="0"/>
                        <a:ea typeface="黑体" panose="0201060906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</a:t>
                      </a:r>
                      <a:endParaRPr lang="en-US" altLang="en-US" sz="1600" b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cy,by,ay</a:t>
                      </a:r>
                      <a:endParaRPr lang="en-US" altLang="en-US" sz="1600" b="1">
                        <a:latin typeface="Comic Sans MS" panose="030F0702030302020204" pitchFamily="2" charset="0"/>
                        <a:ea typeface="黑体" panose="0201060906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76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1</a:t>
                      </a:r>
                      <a:endParaRPr lang="en-US" altLang="en-US" sz="1600" b="1">
                        <a:latin typeface="Comic Sans MS" panose="030F0702030302020204" pitchFamily="2" charset="0"/>
                        <a:ea typeface="黑体" panose="0201060906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*</a:t>
                      </a:r>
                      <a:endParaRPr lang="en-US" altLang="en-US" sz="1600" b="1">
                        <a:latin typeface="Comic Sans MS" panose="030F0702030302020204" pitchFamily="2" charset="0"/>
                        <a:ea typeface="黑体" panose="0201060906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*</a:t>
                      </a:r>
                      <a:endParaRPr lang="en-US" altLang="en-US" sz="1600" b="1">
                        <a:latin typeface="Comic Sans MS" panose="030F0702030302020204" pitchFamily="2" charset="0"/>
                        <a:ea typeface="黑体" panose="0201060906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黑体" panose="02010609060101010101" pitchFamily="2" charset="-122"/>
                          <a:cs typeface="Comic Sans MS" panose="030F0702030302020204" pitchFamily="2" charset="0"/>
                        </a:rPr>
                        <a:t>*</a:t>
                      </a:r>
                      <a:endParaRPr lang="en-US" altLang="en-US" sz="1600" b="1">
                        <a:latin typeface="Comic Sans MS" panose="030F0702030302020204" pitchFamily="2" charset="0"/>
                        <a:ea typeface="黑体" panose="0201060906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未选通</a:t>
                      </a:r>
                      <a:endParaRPr lang="en-US" altLang="en-US" sz="1600" b="1">
                        <a:latin typeface="Comic Sans MS" panose="030F0702030302020204" pitchFamily="2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未选通</a:t>
                      </a:r>
                      <a:endParaRPr lang="en-US" altLang="en-US" sz="1600" b="1">
                        <a:latin typeface="Comic Sans MS" panose="030F0702030302020204" pitchFamily="2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Comic Sans MS" panose="030F0702030302020204" pitchFamily="2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未选通</a:t>
                      </a:r>
                      <a:endParaRPr lang="en-US" altLang="en-US" sz="1600" b="1">
                        <a:latin typeface="Comic Sans MS" panose="030F0702030302020204" pitchFamily="2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5880" name="文本框 99"/>
          <p:cNvSpPr txBox="1"/>
          <p:nvPr/>
        </p:nvSpPr>
        <p:spPr>
          <a:xfrm>
            <a:off x="3446463" y="706120"/>
            <a:ext cx="279558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CD4051/52/53</a:t>
            </a:r>
            <a:r>
              <a:rPr lang="zh-CN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功能表</a:t>
            </a:r>
            <a:endParaRPr lang="zh-CN" altLang="zh-CN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75881" name="文本框 99"/>
          <p:cNvSpPr txBox="1"/>
          <p:nvPr/>
        </p:nvSpPr>
        <p:spPr>
          <a:xfrm>
            <a:off x="558800" y="5770563"/>
            <a:ext cx="3054350" cy="3381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zh-CN" sz="1600">
                <a:latin typeface="Comic Sans MS" panose="030F0702030302020204" pitchFamily="2" charset="0"/>
                <a:ea typeface="宋体" panose="02010600030101010101" pitchFamily="2" charset="-122"/>
              </a:rPr>
              <a:t>注：</a:t>
            </a:r>
            <a:r>
              <a:rPr lang="en-US" altLang="zh-CN" sz="1600">
                <a:latin typeface="Comic Sans MS" panose="030F0702030302020204" pitchFamily="2" charset="0"/>
                <a:ea typeface="宋体" panose="02010600030101010101" pitchFamily="2" charset="-122"/>
              </a:rPr>
              <a:t>INH</a:t>
            </a:r>
            <a:r>
              <a:rPr lang="zh-CN" altLang="en-US" sz="1600">
                <a:latin typeface="Comic Sans MS" panose="030F0702030302020204" pitchFamily="2" charset="0"/>
                <a:ea typeface="宋体" panose="02010600030101010101" pitchFamily="2" charset="-122"/>
              </a:rPr>
              <a:t>表示</a:t>
            </a:r>
            <a:r>
              <a:rPr lang="en-US" altLang="zh-CN" sz="1600">
                <a:latin typeface="Comic Sans MS" panose="030F0702030302020204" pitchFamily="2" charset="0"/>
                <a:ea typeface="宋体" panose="02010600030101010101" pitchFamily="2" charset="-122"/>
              </a:rPr>
              <a:t>Inhibit,</a:t>
            </a:r>
            <a:r>
              <a:rPr lang="zh-CN" altLang="en-US" sz="1600">
                <a:latin typeface="Comic Sans MS" panose="030F0702030302020204" pitchFamily="2" charset="0"/>
                <a:ea typeface="宋体" panose="02010600030101010101" pitchFamily="2" charset="-122"/>
              </a:rPr>
              <a:t>禁止</a:t>
            </a:r>
            <a:endParaRPr lang="zh-CN" altLang="en-US" sz="160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758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758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758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7588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758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758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880" grpId="0"/>
      <p:bldP spid="75880" grpId="1"/>
      <p:bldP spid="75881" grpId="0"/>
      <p:bldP spid="75881" grpId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文本框 3"/>
          <p:cNvSpPr txBox="1"/>
          <p:nvPr/>
        </p:nvSpPr>
        <p:spPr>
          <a:xfrm>
            <a:off x="829310" y="1152525"/>
            <a:ext cx="7770813" cy="50768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3-14. 能否用CMOS反相器和传输门实现同或逻辑关系？如果可以，画出电路图。</a:t>
            </a:r>
            <a:endParaRPr lang="en-US" altLang="zh-CN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3-15. 异或门和同或门能否作反相器使用？如果可以，说明其具体用法。 </a:t>
            </a:r>
            <a:endParaRPr lang="en-US" altLang="zh-CN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7F7F7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3-16. 用CD4052能不能代替74HC153？74HC153能不能代替CD4053？试说明原因。</a:t>
            </a:r>
            <a:endParaRPr lang="en-US" altLang="zh-CN">
              <a:solidFill>
                <a:srgbClr val="7F7F7F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3-17. 查阅AD7501/02/03数据手册，与CD4051/02/03进行比较，说明其功能与性能差异。</a:t>
            </a:r>
            <a:endParaRPr lang="en-US" altLang="zh-CN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77826" name="文本框 1"/>
          <p:cNvSpPr txBox="1"/>
          <p:nvPr/>
        </p:nvSpPr>
        <p:spPr>
          <a:xfrm>
            <a:off x="783590" y="692150"/>
            <a:ext cx="2017713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Wingdings" panose="05000000000000000000" charset="0"/>
              </a:rPr>
              <a:t>? </a:t>
            </a:r>
            <a:r>
              <a:rPr lang="zh-CN" altLang="zh-CN" sz="240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思考与练习</a:t>
            </a:r>
            <a:endParaRPr lang="zh-CN" altLang="en-US" sz="240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4" name="图片 38914"/>
          <p:cNvPicPr>
            <a:picLocks noChangeAspect="1"/>
          </p:cNvPicPr>
          <p:nvPr/>
        </p:nvPicPr>
        <p:blipFill>
          <a:blip r:embed="rId1"/>
          <a:srcRect b="16782"/>
          <a:stretch>
            <a:fillRect/>
          </a:stretch>
        </p:blipFill>
        <p:spPr>
          <a:xfrm>
            <a:off x="2136775" y="1957388"/>
            <a:ext cx="4549775" cy="21034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778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778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778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7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5" grpId="0"/>
      <p:bldP spid="77825" grpId="1"/>
      <p:bldP spid="77826" grpId="0"/>
      <p:bldP spid="77826" grpId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/>
          <p:cNvSpPr txBox="1"/>
          <p:nvPr/>
        </p:nvSpPr>
        <p:spPr>
          <a:xfrm>
            <a:off x="2124075" y="2049463"/>
            <a:ext cx="5178425" cy="1092200"/>
          </a:xfrm>
          <a:prstGeom prst="rect">
            <a:avLst/>
          </a:prstGeom>
          <a:noFill/>
          <a:ln w="9525">
            <a:noFill/>
          </a:ln>
          <a:effectLst>
            <a:outerShdw dist="38100" dir="8100000" algn="ctr" rotWithShape="0">
              <a:srgbClr val="000000">
                <a:alpha val="31000"/>
              </a:srgbClr>
            </a:outerShdw>
          </a:effectLst>
        </p:spPr>
        <p:txBody>
          <a:bodyPr anchor="t" anchorCtr="0"/>
          <a:lstStyle/>
          <a:p>
            <a:pPr algn="ctr">
              <a:lnSpc>
                <a:spcPct val="120000"/>
              </a:lnSpc>
            </a:pPr>
            <a:r>
              <a:rPr lang="en-US" altLang="zh-CN" sz="4800" b="0" dirty="0">
                <a:latin typeface="Comic Sans MS" panose="030F0702030302020204" pitchFamily="2" charset="0"/>
                <a:ea typeface="黑体" panose="02010609060101010101" pitchFamily="2" charset="-122"/>
              </a:rPr>
              <a:t>* TTL</a:t>
            </a:r>
            <a:r>
              <a:rPr lang="zh-CN" altLang="en-US" sz="4800" b="0" dirty="0">
                <a:latin typeface="Comic Sans MS" panose="030F0702030302020204" pitchFamily="2" charset="0"/>
                <a:ea typeface="黑体" panose="02010609060101010101" pitchFamily="2" charset="-122"/>
              </a:rPr>
              <a:t>门电路</a:t>
            </a:r>
            <a:endParaRPr lang="en-US" altLang="zh-CN" sz="4800" b="0" dirty="0">
              <a:latin typeface="Comic Sans MS" panose="030F0702030302020204" pitchFamily="2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1" name="图片 49153"/>
          <p:cNvPicPr>
            <a:picLocks noChangeAspect="1"/>
          </p:cNvPicPr>
          <p:nvPr/>
        </p:nvPicPr>
        <p:blipFill>
          <a:blip r:embed="rId1"/>
          <a:srcRect b="8534"/>
          <a:stretch>
            <a:fillRect/>
          </a:stretch>
        </p:blipFill>
        <p:spPr>
          <a:xfrm>
            <a:off x="215900" y="1924050"/>
            <a:ext cx="4819650" cy="3956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6802" name="文本框 49154"/>
          <p:cNvSpPr txBox="1"/>
          <p:nvPr/>
        </p:nvSpPr>
        <p:spPr>
          <a:xfrm>
            <a:off x="709613" y="1195388"/>
            <a:ext cx="4249737" cy="39846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000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1. TTL</a:t>
            </a:r>
            <a:r>
              <a:rPr lang="zh-CN" altLang="en-US" sz="2000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反相器的结构与工作原理</a:t>
            </a:r>
            <a:endParaRPr lang="zh-CN" altLang="en-US" sz="2000" dirty="0">
              <a:solidFill>
                <a:srgbClr val="FF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76803" name="文本框 49156"/>
          <p:cNvSpPr txBox="1"/>
          <p:nvPr/>
        </p:nvSpPr>
        <p:spPr>
          <a:xfrm>
            <a:off x="709613" y="641350"/>
            <a:ext cx="7343775" cy="3683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TTL:Transister-Transister Logic (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晶体管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-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晶体管逻辑电路）</a:t>
            </a:r>
            <a:endParaRPr lang="zh-CN" altLang="en-US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23553" name="图片 16385"/>
          <p:cNvPicPr>
            <a:picLocks noChangeAspect="1"/>
          </p:cNvPicPr>
          <p:nvPr/>
        </p:nvPicPr>
        <p:blipFill>
          <a:blip r:embed="rId2"/>
          <a:srcRect b="13559"/>
          <a:stretch>
            <a:fillRect/>
          </a:stretch>
        </p:blipFill>
        <p:spPr>
          <a:xfrm>
            <a:off x="5719763" y="3305175"/>
            <a:ext cx="2462212" cy="2403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6805" name="文本框 1"/>
          <p:cNvSpPr txBox="1"/>
          <p:nvPr/>
        </p:nvSpPr>
        <p:spPr>
          <a:xfrm>
            <a:off x="5338763" y="1073150"/>
            <a:ext cx="3463925" cy="17541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三极管基本开关电路的缺点：</a:t>
            </a:r>
            <a:endParaRPr lang="zh-CN" altLang="en-US" dirty="0">
              <a:solidFill>
                <a:srgbClr val="009AD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(1) R</a:t>
            </a:r>
            <a:r>
              <a:rPr lang="en-US" altLang="zh-CN" baseline="-25000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C</a:t>
            </a:r>
            <a:r>
              <a:rPr lang="zh-CN" altLang="en-US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为耗能元件；</a:t>
            </a:r>
            <a:endParaRPr lang="zh-CN" altLang="en-US" dirty="0">
              <a:solidFill>
                <a:srgbClr val="009AD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(2) R</a:t>
            </a:r>
            <a:r>
              <a:rPr lang="en-US" altLang="zh-CN" baseline="-25000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C</a:t>
            </a:r>
            <a:r>
              <a:rPr lang="zh-CN" altLang="en-US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影响高电平的带负载能力；</a:t>
            </a:r>
            <a:r>
              <a:rPr lang="en-US" altLang="zh-CN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(3) </a:t>
            </a:r>
            <a:r>
              <a:rPr lang="zh-CN" altLang="en-US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需要负电源</a:t>
            </a:r>
            <a:r>
              <a:rPr lang="en-US" altLang="zh-CN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V</a:t>
            </a:r>
            <a:r>
              <a:rPr lang="en-US" altLang="zh-CN" baseline="-25000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EE</a:t>
            </a:r>
            <a:r>
              <a:rPr lang="zh-CN" altLang="en-US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。</a:t>
            </a:r>
            <a:endParaRPr lang="zh-CN" altLang="en-US" dirty="0">
              <a:solidFill>
                <a:srgbClr val="009AD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" name="左箭头 2"/>
          <p:cNvSpPr/>
          <p:nvPr/>
        </p:nvSpPr>
        <p:spPr>
          <a:xfrm>
            <a:off x="5257800" y="4541838"/>
            <a:ext cx="358775" cy="288925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5" name="图片 121" descr="3-5-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800" y="1050925"/>
            <a:ext cx="8293100" cy="3175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7826" name="文本框 1"/>
          <p:cNvSpPr txBox="1"/>
          <p:nvPr/>
        </p:nvSpPr>
        <p:spPr>
          <a:xfrm>
            <a:off x="755650" y="4436745"/>
            <a:ext cx="4095750" cy="1338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 (1) 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当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Vi=V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IL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=0.2V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时</a:t>
            </a:r>
            <a:endParaRPr lang="en-US" altLang="zh-CN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B1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=0.9V,T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截止，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T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5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截止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,T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4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工作，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endParaRPr lang="en-US" altLang="zh-CN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Vo=V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CC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-V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BE4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-V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D2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≈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3.4V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77827" name="矩形 49155"/>
          <p:cNvSpPr/>
          <p:nvPr/>
        </p:nvSpPr>
        <p:spPr>
          <a:xfrm>
            <a:off x="5056188" y="4394200"/>
            <a:ext cx="3427412" cy="13366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(2) 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当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Vi=V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IH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=3.4V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时</a:t>
            </a:r>
            <a:endParaRPr lang="zh-CN" altLang="en-US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B1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=2.1V,T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和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T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5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饱和，</a:t>
            </a:r>
            <a:endParaRPr lang="zh-CN" altLang="en-US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T4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截止，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Vo=V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ces5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≈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0.2V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。</a:t>
            </a:r>
            <a:r>
              <a:rPr lang="zh-CN" altLang="en-US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endParaRPr lang="zh-CN" altLang="en-US" dirty="0">
              <a:solidFill>
                <a:srgbClr val="FF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77828" name="文本框 2"/>
          <p:cNvSpPr txBox="1"/>
          <p:nvPr/>
        </p:nvSpPr>
        <p:spPr>
          <a:xfrm>
            <a:off x="5219700" y="5730875"/>
            <a:ext cx="1246188" cy="5064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故</a:t>
            </a:r>
            <a:r>
              <a:rPr lang="en-US" altLang="zh-CN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Y=A‘</a:t>
            </a:r>
            <a:r>
              <a:rPr lang="zh-CN" altLang="en-US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。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77829" name="文本框 1"/>
          <p:cNvSpPr txBox="1"/>
          <p:nvPr/>
        </p:nvSpPr>
        <p:spPr>
          <a:xfrm>
            <a:off x="827405" y="542925"/>
            <a:ext cx="4876800" cy="5080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分析条件</a:t>
            </a:r>
            <a:r>
              <a:rPr lang="en-US" altLang="zh-CN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:V</a:t>
            </a:r>
            <a:r>
              <a:rPr lang="en-US" altLang="zh-CN" baseline="-25000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CC</a:t>
            </a:r>
            <a:r>
              <a:rPr lang="en-US" altLang="zh-CN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=5V,V</a:t>
            </a:r>
            <a:r>
              <a:rPr lang="en-US" altLang="zh-CN" baseline="-25000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L</a:t>
            </a:r>
            <a:r>
              <a:rPr lang="en-US" altLang="zh-CN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=0.2V,V</a:t>
            </a:r>
            <a:r>
              <a:rPr lang="en-US" altLang="zh-CN" baseline="-25000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H</a:t>
            </a:r>
            <a:r>
              <a:rPr lang="en-US" altLang="zh-CN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=3.4V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49" name="图片 52225"/>
          <p:cNvPicPr>
            <a:picLocks noChangeAspect="1"/>
          </p:cNvPicPr>
          <p:nvPr/>
        </p:nvPicPr>
        <p:blipFill>
          <a:blip r:embed="rId1"/>
          <a:srcRect b="22037"/>
          <a:stretch>
            <a:fillRect/>
          </a:stretch>
        </p:blipFill>
        <p:spPr>
          <a:xfrm>
            <a:off x="5227638" y="1042988"/>
            <a:ext cx="3106737" cy="27162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8850" name="文本框 52226"/>
          <p:cNvSpPr txBox="1"/>
          <p:nvPr/>
        </p:nvSpPr>
        <p:spPr>
          <a:xfrm>
            <a:off x="820420" y="652780"/>
            <a:ext cx="500126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000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2. TTL</a:t>
            </a:r>
            <a:r>
              <a:rPr lang="zh-CN" altLang="en-US" sz="2000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反相器的电压传输特性</a:t>
            </a:r>
            <a:r>
              <a:rPr lang="en-US" altLang="zh-CN" sz="2000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Vo=f(Vi)</a:t>
            </a:r>
            <a:endParaRPr lang="en-US" altLang="zh-CN" sz="2000" dirty="0">
              <a:solidFill>
                <a:srgbClr val="FF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78851" name="矩形 52227"/>
          <p:cNvSpPr/>
          <p:nvPr/>
        </p:nvSpPr>
        <p:spPr>
          <a:xfrm>
            <a:off x="996950" y="3959225"/>
            <a:ext cx="4935538" cy="18145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/>
            <a:r>
              <a:rPr lang="zh-CN" altLang="en-US" sz="1600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分段分析：</a:t>
            </a:r>
            <a:endParaRPr lang="zh-CN" altLang="en-US" sz="1600" dirty="0">
              <a:solidFill>
                <a:srgbClr val="009AD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1600" dirty="0"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lang="zh-CN" altLang="en-US" sz="1600" dirty="0">
                <a:latin typeface="Comic Sans MS" panose="030F0702030302020204" pitchFamily="2" charset="0"/>
                <a:ea typeface="宋体" panose="02010600030101010101" pitchFamily="2" charset="-122"/>
              </a:rPr>
              <a:t>）当</a:t>
            </a:r>
            <a:r>
              <a:rPr lang="en-US" altLang="zh-CN" sz="1600" dirty="0">
                <a:latin typeface="Comic Sans MS" panose="030F0702030302020204" pitchFamily="2" charset="0"/>
                <a:ea typeface="宋体" panose="02010600030101010101" pitchFamily="2" charset="-122"/>
              </a:rPr>
              <a:t>VI&lt;0.6V</a:t>
            </a:r>
            <a:r>
              <a:rPr lang="zh-CN" altLang="en-US" sz="1600" dirty="0">
                <a:latin typeface="Comic Sans MS" panose="030F0702030302020204" pitchFamily="2" charset="0"/>
                <a:ea typeface="宋体" panose="02010600030101010101" pitchFamily="2" charset="-122"/>
              </a:rPr>
              <a:t>时</a:t>
            </a:r>
            <a:r>
              <a:rPr lang="en-US" altLang="zh-CN" sz="1600" dirty="0">
                <a:latin typeface="Comic Sans MS" panose="030F0702030302020204" pitchFamily="2" charset="0"/>
                <a:ea typeface="宋体" panose="02010600030101010101" pitchFamily="2" charset="-122"/>
              </a:rPr>
              <a:t>:      AB</a:t>
            </a:r>
            <a:r>
              <a:rPr lang="zh-CN" altLang="en-US" sz="1600" dirty="0">
                <a:latin typeface="Comic Sans MS" panose="030F0702030302020204" pitchFamily="2" charset="0"/>
                <a:ea typeface="宋体" panose="02010600030101010101" pitchFamily="2" charset="-122"/>
              </a:rPr>
              <a:t>段，截止区</a:t>
            </a:r>
            <a:r>
              <a:rPr lang="en-US" altLang="zh-CN" sz="1600" dirty="0">
                <a:latin typeface="Comic Sans MS" panose="030F0702030302020204" pitchFamily="2" charset="0"/>
                <a:ea typeface="宋体" panose="02010600030101010101" pitchFamily="2" charset="-122"/>
              </a:rPr>
              <a:t>,Vo~=3.4V;</a:t>
            </a:r>
            <a:endParaRPr lang="en-US" altLang="zh-CN" sz="1600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1600" dirty="0"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zh-CN" altLang="en-US" sz="1600" dirty="0">
                <a:latin typeface="Comic Sans MS" panose="030F0702030302020204" pitchFamily="2" charset="0"/>
                <a:ea typeface="宋体" panose="02010600030101010101" pitchFamily="2" charset="-122"/>
              </a:rPr>
              <a:t>）当</a:t>
            </a:r>
            <a:r>
              <a:rPr lang="en-US" altLang="zh-CN" sz="1600" dirty="0">
                <a:latin typeface="Comic Sans MS" panose="030F0702030302020204" pitchFamily="2" charset="0"/>
                <a:ea typeface="宋体" panose="02010600030101010101" pitchFamily="2" charset="-122"/>
              </a:rPr>
              <a:t>0.7&lt;VI&lt;1.3V</a:t>
            </a:r>
            <a:r>
              <a:rPr lang="zh-CN" altLang="en-US" sz="1600" dirty="0">
                <a:latin typeface="Comic Sans MS" panose="030F0702030302020204" pitchFamily="2" charset="0"/>
                <a:ea typeface="宋体" panose="02010600030101010101" pitchFamily="2" charset="-122"/>
              </a:rPr>
              <a:t>时：</a:t>
            </a:r>
            <a:r>
              <a:rPr lang="en-US" altLang="zh-CN" sz="1600" dirty="0">
                <a:latin typeface="Comic Sans MS" panose="030F0702030302020204" pitchFamily="2" charset="0"/>
                <a:ea typeface="宋体" panose="02010600030101010101" pitchFamily="2" charset="-122"/>
              </a:rPr>
              <a:t>BC</a:t>
            </a:r>
            <a:r>
              <a:rPr lang="zh-CN" altLang="en-US" sz="1600" dirty="0">
                <a:latin typeface="Comic Sans MS" panose="030F0702030302020204" pitchFamily="2" charset="0"/>
                <a:ea typeface="宋体" panose="02010600030101010101" pitchFamily="2" charset="-122"/>
              </a:rPr>
              <a:t>段，线性区；</a:t>
            </a:r>
            <a:endParaRPr lang="zh-CN" altLang="en-US" sz="1600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1600" dirty="0">
                <a:latin typeface="Comic Sans MS" panose="030F0702030302020204" pitchFamily="2" charset="0"/>
                <a:ea typeface="宋体" panose="02010600030101010101" pitchFamily="2" charset="-122"/>
              </a:rPr>
              <a:t>3) </a:t>
            </a:r>
            <a:r>
              <a:rPr lang="zh-CN" altLang="en-US" sz="1600" dirty="0">
                <a:latin typeface="Comic Sans MS" panose="030F0702030302020204" pitchFamily="2" charset="0"/>
                <a:ea typeface="宋体" panose="02010600030101010101" pitchFamily="2" charset="-122"/>
              </a:rPr>
              <a:t>当</a:t>
            </a:r>
            <a:r>
              <a:rPr lang="en-US" altLang="zh-CN" sz="1600" dirty="0">
                <a:latin typeface="Comic Sans MS" panose="030F0702030302020204" pitchFamily="2" charset="0"/>
                <a:ea typeface="宋体" panose="02010600030101010101" pitchFamily="2" charset="-122"/>
              </a:rPr>
              <a:t>1.3&lt;VI&lt;1.4V</a:t>
            </a:r>
            <a:r>
              <a:rPr lang="zh-CN" altLang="en-US" sz="1600" dirty="0">
                <a:latin typeface="Comic Sans MS" panose="030F0702030302020204" pitchFamily="2" charset="0"/>
                <a:ea typeface="宋体" panose="02010600030101010101" pitchFamily="2" charset="-122"/>
              </a:rPr>
              <a:t>时：</a:t>
            </a:r>
            <a:r>
              <a:rPr lang="en-US" altLang="zh-CN" sz="1600" dirty="0">
                <a:latin typeface="Comic Sans MS" panose="030F0702030302020204" pitchFamily="2" charset="0"/>
                <a:ea typeface="宋体" panose="02010600030101010101" pitchFamily="2" charset="-122"/>
              </a:rPr>
              <a:t> CD</a:t>
            </a:r>
            <a:r>
              <a:rPr lang="zh-CN" altLang="en-US" sz="1600" dirty="0">
                <a:latin typeface="Comic Sans MS" panose="030F0702030302020204" pitchFamily="2" charset="0"/>
                <a:ea typeface="宋体" panose="02010600030101010101" pitchFamily="2" charset="-122"/>
              </a:rPr>
              <a:t>段，转折区；</a:t>
            </a:r>
            <a:endParaRPr lang="zh-CN" altLang="en-US" sz="1600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1600" dirty="0">
                <a:latin typeface="Comic Sans MS" panose="030F0702030302020204" pitchFamily="2" charset="0"/>
                <a:ea typeface="宋体" panose="02010600030101010101" pitchFamily="2" charset="-122"/>
              </a:rPr>
              <a:t>4</a:t>
            </a:r>
            <a:r>
              <a:rPr lang="zh-CN" altLang="en-US" sz="1600" dirty="0">
                <a:latin typeface="Comic Sans MS" panose="030F0702030302020204" pitchFamily="2" charset="0"/>
                <a:ea typeface="宋体" panose="02010600030101010101" pitchFamily="2" charset="-122"/>
              </a:rPr>
              <a:t>）当</a:t>
            </a:r>
            <a:r>
              <a:rPr lang="en-US" altLang="zh-CN" sz="1600" dirty="0">
                <a:latin typeface="Comic Sans MS" panose="030F0702030302020204" pitchFamily="2" charset="0"/>
                <a:ea typeface="宋体" panose="02010600030101010101" pitchFamily="2" charset="-122"/>
              </a:rPr>
              <a:t>VI&gt;1.4V</a:t>
            </a:r>
            <a:r>
              <a:rPr lang="zh-CN" altLang="en-US" sz="1600" dirty="0">
                <a:latin typeface="Comic Sans MS" panose="030F0702030302020204" pitchFamily="2" charset="0"/>
                <a:ea typeface="宋体" panose="02010600030101010101" pitchFamily="2" charset="-122"/>
              </a:rPr>
              <a:t>时：</a:t>
            </a:r>
            <a:r>
              <a:rPr lang="en-US" altLang="zh-CN" sz="1600" dirty="0">
                <a:latin typeface="Comic Sans MS" panose="030F0702030302020204" pitchFamily="2" charset="0"/>
                <a:ea typeface="宋体" panose="02010600030101010101" pitchFamily="2" charset="-122"/>
              </a:rPr>
              <a:t>      DE</a:t>
            </a:r>
            <a:r>
              <a:rPr lang="zh-CN" altLang="en-US" sz="1600" dirty="0">
                <a:latin typeface="Comic Sans MS" panose="030F0702030302020204" pitchFamily="2" charset="0"/>
                <a:ea typeface="宋体" panose="02010600030101010101" pitchFamily="2" charset="-122"/>
              </a:rPr>
              <a:t>段，饱和区</a:t>
            </a:r>
            <a:r>
              <a:rPr lang="en-US" altLang="zh-CN" sz="1600" dirty="0">
                <a:latin typeface="Comic Sans MS" panose="030F0702030302020204" pitchFamily="2" charset="0"/>
                <a:ea typeface="宋体" panose="02010600030101010101" pitchFamily="2" charset="-122"/>
              </a:rPr>
              <a:t>,Vo~=0.2V.</a:t>
            </a:r>
            <a:endParaRPr lang="en-US" altLang="zh-CN" sz="16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78852" name="矩形 52228"/>
          <p:cNvSpPr/>
          <p:nvPr/>
        </p:nvSpPr>
        <p:spPr>
          <a:xfrm>
            <a:off x="7469188" y="1417638"/>
            <a:ext cx="1331912" cy="8286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/>
            <a:r>
              <a:rPr lang="zh-CN" altLang="en-US" sz="1600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阈值电压</a:t>
            </a:r>
            <a:r>
              <a:rPr lang="en-US" altLang="zh-CN" sz="1600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sz="1600" baseline="-25000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TH</a:t>
            </a:r>
            <a:endParaRPr lang="en-US" altLang="zh-CN" sz="1600" baseline="-25000" dirty="0">
              <a:solidFill>
                <a:srgbClr val="009AD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600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约为</a:t>
            </a:r>
            <a:r>
              <a:rPr lang="en-US" altLang="zh-CN" sz="1600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1.4V</a:t>
            </a:r>
            <a:endParaRPr lang="en-US" altLang="zh-CN" sz="1600" dirty="0">
              <a:solidFill>
                <a:srgbClr val="009AD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600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（</a:t>
            </a:r>
            <a:r>
              <a:rPr lang="en-US" altLang="zh-CN" sz="1600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74</a:t>
            </a:r>
            <a:r>
              <a:rPr lang="zh-CN" altLang="en-US" sz="1600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系列）</a:t>
            </a:r>
            <a:endParaRPr lang="zh-CN" altLang="en-US" sz="1600" dirty="0">
              <a:solidFill>
                <a:srgbClr val="009AD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78853" name="图片 522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" y="1128713"/>
            <a:ext cx="3771900" cy="2762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8854" name="图片 52231"/>
          <p:cNvPicPr>
            <a:picLocks noChangeAspect="1"/>
          </p:cNvPicPr>
          <p:nvPr/>
        </p:nvPicPr>
        <p:blipFill>
          <a:blip r:embed="rId3"/>
          <a:srcRect b="22415"/>
          <a:stretch>
            <a:fillRect/>
          </a:stretch>
        </p:blipFill>
        <p:spPr>
          <a:xfrm>
            <a:off x="6159500" y="4191000"/>
            <a:ext cx="2116138" cy="1851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8855" name="矩形 52228"/>
          <p:cNvSpPr/>
          <p:nvPr/>
        </p:nvSpPr>
        <p:spPr>
          <a:xfrm>
            <a:off x="7732713" y="4191000"/>
            <a:ext cx="1001712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/>
            <a:r>
              <a:rPr lang="zh-CN" altLang="en-US" sz="1600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对比！！</a:t>
            </a:r>
            <a:endParaRPr lang="zh-CN" altLang="en-US" sz="1600" dirty="0">
              <a:solidFill>
                <a:srgbClr val="FF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H="1" flipV="1">
            <a:off x="7566025" y="3459163"/>
            <a:ext cx="533400" cy="690563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 flipH="1">
            <a:off x="7380288" y="4505325"/>
            <a:ext cx="731838" cy="292100"/>
          </a:xfrm>
          <a:prstGeom prst="straightConnector1">
            <a:avLst/>
          </a:prstGeom>
          <a:ln>
            <a:solidFill>
              <a:srgbClr val="FF33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3" name="图片 54273"/>
          <p:cNvPicPr>
            <a:picLocks noChangeAspect="1"/>
          </p:cNvPicPr>
          <p:nvPr/>
        </p:nvPicPr>
        <p:blipFill>
          <a:blip r:embed="rId1"/>
          <a:srcRect b="14406"/>
          <a:stretch>
            <a:fillRect/>
          </a:stretch>
        </p:blipFill>
        <p:spPr>
          <a:xfrm>
            <a:off x="684213" y="2141538"/>
            <a:ext cx="3819525" cy="2728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9874" name="文本框 54274"/>
          <p:cNvSpPr txBox="1"/>
          <p:nvPr/>
        </p:nvSpPr>
        <p:spPr>
          <a:xfrm>
            <a:off x="827723" y="693738"/>
            <a:ext cx="4897437" cy="39846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000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3. TTL</a:t>
            </a:r>
            <a:r>
              <a:rPr lang="zh-CN" altLang="en-US" sz="2000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反相器的静态输入特性和输出特性</a:t>
            </a:r>
            <a:endParaRPr lang="zh-CN" altLang="en-US" sz="2000" dirty="0">
              <a:solidFill>
                <a:srgbClr val="FF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79875" name="文本框 54275"/>
          <p:cNvSpPr txBox="1"/>
          <p:nvPr/>
        </p:nvSpPr>
        <p:spPr>
          <a:xfrm>
            <a:off x="958850" y="1265238"/>
            <a:ext cx="2806700" cy="3683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(1) 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输入特性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Ii=f(Vi)</a:t>
            </a:r>
            <a:endParaRPr lang="en-US" altLang="zh-CN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79876" name="矩形 54276"/>
          <p:cNvSpPr/>
          <p:nvPr/>
        </p:nvSpPr>
        <p:spPr>
          <a:xfrm>
            <a:off x="4781550" y="2538413"/>
            <a:ext cx="3376613" cy="21685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marL="342900" indent="-342900" eaLnBrk="0" hangingPunct="0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1) </a:t>
            </a:r>
            <a:r>
              <a:rPr lang="zh-CN" altLang="en-US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当</a:t>
            </a:r>
            <a:r>
              <a:rPr lang="en-US" altLang="zh-CN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Vi=0.2V</a:t>
            </a:r>
            <a:r>
              <a:rPr lang="zh-CN" altLang="en-US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时，</a:t>
            </a:r>
            <a:r>
              <a:rPr lang="en-US" altLang="zh-CN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I</a:t>
            </a:r>
            <a:r>
              <a:rPr lang="en-US" altLang="zh-CN" baseline="-25000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IL</a:t>
            </a:r>
            <a:r>
              <a:rPr lang="en-US" altLang="zh-CN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~=-1mA;</a:t>
            </a:r>
            <a:endParaRPr lang="en-US" altLang="zh-CN" dirty="0">
              <a:solidFill>
                <a:srgbClr val="009AD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marL="342900" indent="-342900" eaLnBrk="0" hangingPunc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   </a:t>
            </a:r>
            <a:r>
              <a:rPr lang="en-US" altLang="zh-CN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(</a:t>
            </a:r>
            <a:r>
              <a:rPr lang="zh-CN" altLang="en-US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当</a:t>
            </a:r>
            <a:r>
              <a:rPr lang="en-US" altLang="zh-CN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Vi=0V</a:t>
            </a:r>
            <a:r>
              <a:rPr lang="zh-CN" altLang="en-US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时，</a:t>
            </a:r>
            <a:r>
              <a:rPr lang="en-US" altLang="zh-CN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I</a:t>
            </a:r>
            <a:r>
              <a:rPr lang="en-US" altLang="zh-CN" baseline="-25000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IS</a:t>
            </a:r>
            <a:r>
              <a:rPr lang="en-US" altLang="zh-CN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~=-1mA)</a:t>
            </a:r>
            <a:endParaRPr lang="en-US" altLang="zh-CN" dirty="0">
              <a:solidFill>
                <a:srgbClr val="009AD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marL="342900" indent="-342900" eaLnBrk="0" hangingPunct="0">
              <a:lnSpc>
                <a:spcPct val="150000"/>
              </a:lnSpc>
              <a:buNone/>
            </a:pPr>
            <a:endParaRPr lang="en-US" altLang="zh-CN" dirty="0">
              <a:solidFill>
                <a:srgbClr val="009AD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marL="342900" indent="-342900" eaLnBrk="0" hangingPunct="0">
              <a:lnSpc>
                <a:spcPct val="150000"/>
              </a:lnSpc>
              <a:buFont typeface="Arial" panose="020B0604020202020204" pitchFamily="34" charset="0"/>
              <a:buAutoNum type="arabicParenR" startAt="2"/>
            </a:pPr>
            <a:r>
              <a:rPr lang="zh-CN" altLang="en-US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当</a:t>
            </a:r>
            <a:r>
              <a:rPr lang="en-US" altLang="zh-CN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Vi=3.4V</a:t>
            </a:r>
            <a:r>
              <a:rPr lang="zh-CN" altLang="en-US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时，</a:t>
            </a:r>
            <a:r>
              <a:rPr lang="en-US" altLang="zh-CN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I</a:t>
            </a:r>
            <a:r>
              <a:rPr lang="en-US" altLang="zh-CN" baseline="-25000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IH</a:t>
            </a:r>
            <a:r>
              <a:rPr lang="en-US" altLang="zh-CN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&lt;40uA.</a:t>
            </a:r>
            <a:endParaRPr lang="en-US" altLang="zh-CN" dirty="0">
              <a:solidFill>
                <a:srgbClr val="009AD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marL="342900" indent="-342900" eaLnBrk="0" hangingPunct="0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   (</a:t>
            </a:r>
            <a:r>
              <a:rPr lang="zh-CN" altLang="en-US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以</a:t>
            </a:r>
            <a:r>
              <a:rPr lang="en-US" altLang="zh-CN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40</a:t>
            </a:r>
            <a:r>
              <a:rPr lang="en-US" altLang="zh-CN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μ</a:t>
            </a:r>
            <a:r>
              <a:rPr lang="en-US" altLang="zh-CN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A</a:t>
            </a:r>
            <a:r>
              <a:rPr lang="zh-CN" altLang="en-US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进行计算</a:t>
            </a:r>
            <a:r>
              <a:rPr lang="en-US" altLang="zh-CN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)</a:t>
            </a:r>
            <a:endParaRPr lang="en-US" altLang="zh-CN" dirty="0">
              <a:solidFill>
                <a:srgbClr val="009AD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7" name="图片 55297"/>
          <p:cNvPicPr>
            <a:picLocks noChangeAspect="1"/>
          </p:cNvPicPr>
          <p:nvPr/>
        </p:nvPicPr>
        <p:blipFill>
          <a:blip r:embed="rId1"/>
          <a:srcRect b="20650"/>
          <a:stretch>
            <a:fillRect/>
          </a:stretch>
        </p:blipFill>
        <p:spPr>
          <a:xfrm>
            <a:off x="1906588" y="1944688"/>
            <a:ext cx="5153025" cy="23891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0898" name="文本框 55298"/>
          <p:cNvSpPr txBox="1"/>
          <p:nvPr/>
        </p:nvSpPr>
        <p:spPr>
          <a:xfrm>
            <a:off x="827088" y="620713"/>
            <a:ext cx="3384550" cy="3683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(2) 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输出特性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iL=(Vo)</a:t>
            </a:r>
            <a:endParaRPr lang="en-US" altLang="zh-CN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80899" name="文本框 55299"/>
          <p:cNvSpPr txBox="1"/>
          <p:nvPr/>
        </p:nvSpPr>
        <p:spPr>
          <a:xfrm>
            <a:off x="1079500" y="1196975"/>
            <a:ext cx="3384550" cy="3683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高电平输出特性</a:t>
            </a:r>
            <a:r>
              <a:rPr lang="en-US" altLang="zh-CN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VoH=(iL)</a:t>
            </a:r>
            <a:endParaRPr lang="en-US" altLang="zh-CN" dirty="0">
              <a:solidFill>
                <a:srgbClr val="FF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80900" name="直接连接符 55301"/>
          <p:cNvSpPr/>
          <p:nvPr/>
        </p:nvSpPr>
        <p:spPr>
          <a:xfrm flipH="1" flipV="1">
            <a:off x="2059940" y="3829685"/>
            <a:ext cx="1463040" cy="39370"/>
          </a:xfrm>
          <a:prstGeom prst="line">
            <a:avLst/>
          </a:prstGeom>
          <a:ln w="38100" cap="flat" cmpd="sng">
            <a:solidFill>
              <a:schemeClr val="folHlink"/>
            </a:solidFill>
            <a:prstDash val="solid"/>
            <a:round/>
            <a:headEnd type="triangle" w="med" len="med"/>
            <a:tailEnd type="triangle" w="med" len="med"/>
          </a:ln>
        </p:spPr>
      </p:sp>
      <p:sp>
        <p:nvSpPr>
          <p:cNvPr id="80901" name="矩形 55302"/>
          <p:cNvSpPr/>
          <p:nvPr/>
        </p:nvSpPr>
        <p:spPr>
          <a:xfrm>
            <a:off x="1355725" y="4624388"/>
            <a:ext cx="5805488" cy="11985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sz="1600" dirty="0">
                <a:solidFill>
                  <a:schemeClr val="bg2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由高电平输出特性知：</a:t>
            </a:r>
            <a:endParaRPr lang="zh-CN" altLang="en-US" sz="1600" dirty="0">
              <a:solidFill>
                <a:schemeClr val="bg2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当</a:t>
            </a:r>
            <a:r>
              <a:rPr lang="en-US" altLang="zh-CN" sz="1600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VO</a:t>
            </a:r>
            <a:r>
              <a:rPr lang="zh-CN" altLang="en-US" sz="1600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输出高电平时</a:t>
            </a:r>
            <a:r>
              <a:rPr lang="en-US" altLang="zh-CN" sz="1600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,</a:t>
            </a:r>
            <a:r>
              <a:rPr lang="zh-CN" altLang="en-US" sz="1600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考虑到功耗的限制，一般取：</a:t>
            </a:r>
            <a:endParaRPr lang="zh-CN" altLang="en-US" sz="1600" dirty="0">
              <a:solidFill>
                <a:srgbClr val="FF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I</a:t>
            </a:r>
            <a:r>
              <a:rPr lang="en-US" altLang="zh-CN" sz="1600" baseline="-25000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OH</a:t>
            </a: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≈</a:t>
            </a:r>
            <a:r>
              <a:rPr lang="en-US" altLang="zh-CN" sz="1600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-0.4mA.</a:t>
            </a:r>
            <a:endParaRPr lang="en-US" altLang="zh-CN" sz="1600" dirty="0">
              <a:solidFill>
                <a:srgbClr val="FF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80902" name="矩形 55303"/>
          <p:cNvSpPr/>
          <p:nvPr/>
        </p:nvSpPr>
        <p:spPr>
          <a:xfrm>
            <a:off x="827723" y="3644583"/>
            <a:ext cx="1208087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/>
            <a:r>
              <a:rPr lang="zh-CN" altLang="en-US" sz="1600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拉电流负载</a:t>
            </a:r>
            <a:endParaRPr lang="en-US" altLang="zh-CN" sz="1600" dirty="0">
              <a:solidFill>
                <a:srgbClr val="009AD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1" name="图片 56321"/>
          <p:cNvPicPr>
            <a:picLocks noChangeAspect="1"/>
          </p:cNvPicPr>
          <p:nvPr/>
        </p:nvPicPr>
        <p:blipFill>
          <a:blip r:embed="rId1"/>
          <a:srcRect b="21414"/>
          <a:stretch>
            <a:fillRect/>
          </a:stretch>
        </p:blipFill>
        <p:spPr>
          <a:xfrm>
            <a:off x="1265238" y="1552575"/>
            <a:ext cx="5530850" cy="21923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22" name="文本框 56322"/>
          <p:cNvSpPr txBox="1"/>
          <p:nvPr/>
        </p:nvSpPr>
        <p:spPr>
          <a:xfrm>
            <a:off x="860743" y="682308"/>
            <a:ext cx="3384550" cy="3683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低电平输出特性</a:t>
            </a:r>
            <a:r>
              <a:rPr lang="en-US" altLang="zh-CN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VoL=(iL)</a:t>
            </a:r>
            <a:endParaRPr lang="en-US" altLang="zh-CN" dirty="0">
              <a:solidFill>
                <a:srgbClr val="FF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81923" name="矩形 56323"/>
          <p:cNvSpPr/>
          <p:nvPr/>
        </p:nvSpPr>
        <p:spPr>
          <a:xfrm>
            <a:off x="4932363" y="1052513"/>
            <a:ext cx="13319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/>
            <a:r>
              <a:rPr lang="zh-CN" altLang="en-US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灌电流负载</a:t>
            </a:r>
            <a:endParaRPr lang="zh-CN" altLang="en-US" dirty="0">
              <a:solidFill>
                <a:srgbClr val="009AD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24" name="直接连接符 56324"/>
          <p:cNvSpPr/>
          <p:nvPr/>
        </p:nvSpPr>
        <p:spPr>
          <a:xfrm flipH="1">
            <a:off x="3276600" y="1411288"/>
            <a:ext cx="1511300" cy="431800"/>
          </a:xfrm>
          <a:prstGeom prst="line">
            <a:avLst/>
          </a:prstGeom>
          <a:ln w="38100" cap="flat" cmpd="sng">
            <a:solidFill>
              <a:schemeClr val="folHlink"/>
            </a:solidFill>
            <a:prstDash val="solid"/>
            <a:round/>
            <a:headEnd type="triangle" w="med" len="med"/>
            <a:tailEnd type="triangle" w="med" len="med"/>
          </a:ln>
        </p:spPr>
      </p:sp>
      <p:sp>
        <p:nvSpPr>
          <p:cNvPr id="81925" name="矩形 56325"/>
          <p:cNvSpPr/>
          <p:nvPr/>
        </p:nvSpPr>
        <p:spPr>
          <a:xfrm>
            <a:off x="5651500" y="1751013"/>
            <a:ext cx="2481263" cy="92233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由低电平输出特性知：</a:t>
            </a:r>
            <a:endParaRPr lang="zh-CN" altLang="en-US" dirty="0">
              <a:solidFill>
                <a:srgbClr val="FF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当</a:t>
            </a:r>
            <a:r>
              <a:rPr lang="en-US" altLang="zh-CN" sz="1600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V</a:t>
            </a:r>
            <a:r>
              <a:rPr lang="en-US" altLang="zh-CN" sz="1600" baseline="-25000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OL</a:t>
            </a:r>
            <a:r>
              <a:rPr lang="en-US" altLang="zh-CN" sz="1600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=0.2V, I</a:t>
            </a:r>
            <a:r>
              <a:rPr lang="en-US" altLang="zh-CN" sz="1600" baseline="-25000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OL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≈</a:t>
            </a:r>
            <a:r>
              <a:rPr lang="en-US" altLang="zh-CN" sz="1600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16mA</a:t>
            </a:r>
            <a:endParaRPr lang="en-US" altLang="zh-CN" sz="1600" dirty="0">
              <a:solidFill>
                <a:srgbClr val="FF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81926" name="文本框 56326"/>
          <p:cNvSpPr txBox="1"/>
          <p:nvPr/>
        </p:nvSpPr>
        <p:spPr>
          <a:xfrm>
            <a:off x="1547813" y="4289425"/>
            <a:ext cx="6173787" cy="11985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☆ </a:t>
            </a:r>
            <a:r>
              <a:rPr lang="zh-CN" altLang="en-US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输入输出特性总结</a:t>
            </a:r>
            <a:endParaRPr lang="zh-CN" altLang="en-US" dirty="0">
              <a:solidFill>
                <a:srgbClr val="009AD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spcBef>
                <a:spcPct val="50000"/>
              </a:spcBef>
            </a:pPr>
            <a:r>
              <a:rPr lang="zh-CN" altLang="en-US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输入特性</a:t>
            </a:r>
            <a:r>
              <a:rPr lang="en-US" altLang="zh-CN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: I</a:t>
            </a:r>
            <a:r>
              <a:rPr lang="en-US" altLang="zh-CN" baseline="-25000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IH</a:t>
            </a:r>
            <a:r>
              <a:rPr lang="en-US" altLang="zh-CN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~=40uA, I</a:t>
            </a:r>
            <a:r>
              <a:rPr lang="en-US" altLang="zh-CN" baseline="-25000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I</a:t>
            </a:r>
            <a:r>
              <a:rPr lang="zh-CN" altLang="en-US" baseline="-25000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L</a:t>
            </a:r>
            <a:r>
              <a:rPr lang="en-US" altLang="zh-CN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~=-1mA;</a:t>
            </a:r>
            <a:endParaRPr lang="en-US" altLang="zh-CN" dirty="0">
              <a:solidFill>
                <a:srgbClr val="009AD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spcBef>
                <a:spcPct val="50000"/>
              </a:spcBef>
            </a:pPr>
            <a:r>
              <a:rPr lang="zh-CN" altLang="en-US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输出特性</a:t>
            </a:r>
            <a:r>
              <a:rPr lang="en-US" altLang="zh-CN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: I</a:t>
            </a:r>
            <a:r>
              <a:rPr lang="en-US" altLang="zh-CN" baseline="-25000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OH</a:t>
            </a:r>
            <a:r>
              <a:rPr lang="en-US" altLang="zh-CN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~=-0.4mA,I</a:t>
            </a:r>
            <a:r>
              <a:rPr lang="en-US" altLang="zh-CN" baseline="-25000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OL</a:t>
            </a:r>
            <a:r>
              <a:rPr lang="en-US" altLang="zh-CN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=16mA</a:t>
            </a:r>
            <a:endParaRPr lang="en-US" altLang="zh-CN" dirty="0">
              <a:solidFill>
                <a:srgbClr val="009AD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5" name="图片 57346"/>
          <p:cNvPicPr>
            <a:picLocks noChangeAspect="1"/>
          </p:cNvPicPr>
          <p:nvPr/>
        </p:nvPicPr>
        <p:blipFill>
          <a:blip r:embed="rId1"/>
          <a:srcRect b="10855"/>
          <a:stretch>
            <a:fillRect/>
          </a:stretch>
        </p:blipFill>
        <p:spPr>
          <a:xfrm>
            <a:off x="4932045" y="1427480"/>
            <a:ext cx="2936875" cy="3375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2946" name="图片 573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30" y="1527175"/>
            <a:ext cx="3458210" cy="12566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2947" name="图片 57348"/>
          <p:cNvPicPr>
            <a:picLocks noChangeAspect="1"/>
          </p:cNvPicPr>
          <p:nvPr/>
        </p:nvPicPr>
        <p:blipFill>
          <a:blip r:embed="rId3"/>
          <a:srcRect l="53145"/>
          <a:stretch>
            <a:fillRect/>
          </a:stretch>
        </p:blipFill>
        <p:spPr>
          <a:xfrm>
            <a:off x="1137285" y="3508375"/>
            <a:ext cx="2474595" cy="10375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2948" name="图片 573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175" y="5240655"/>
            <a:ext cx="7666355" cy="6273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2949" name="文本框 57350"/>
          <p:cNvSpPr txBox="1"/>
          <p:nvPr/>
        </p:nvSpPr>
        <p:spPr>
          <a:xfrm>
            <a:off x="755968" y="692468"/>
            <a:ext cx="64801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dirty="0">
                <a:solidFill>
                  <a:srgbClr val="FF33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☆ </a:t>
            </a:r>
            <a:r>
              <a:rPr lang="zh-CN" altLang="en-US" dirty="0">
                <a:solidFill>
                  <a:srgbClr val="FF33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反相器带负载能力</a:t>
            </a:r>
            <a:r>
              <a:rPr lang="en-US" altLang="zh-CN" dirty="0">
                <a:solidFill>
                  <a:srgbClr val="FF33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(</a:t>
            </a:r>
            <a:r>
              <a:rPr lang="zh-CN" altLang="en-US" dirty="0">
                <a:solidFill>
                  <a:srgbClr val="FF33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扇出系数</a:t>
            </a:r>
            <a:r>
              <a:rPr lang="en-US" altLang="zh-CN" dirty="0">
                <a:solidFill>
                  <a:srgbClr val="FF33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,Fan-out Ratio)</a:t>
            </a:r>
            <a:r>
              <a:rPr lang="zh-CN" altLang="en-US" dirty="0">
                <a:solidFill>
                  <a:srgbClr val="FF33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的计算</a:t>
            </a:r>
            <a:endParaRPr lang="en-US" altLang="zh-CN" dirty="0">
              <a:solidFill>
                <a:srgbClr val="FF33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 txBox="1"/>
          <p:nvPr/>
        </p:nvSpPr>
        <p:spPr>
          <a:xfrm>
            <a:off x="2141538" y="2058988"/>
            <a:ext cx="5178425" cy="1092200"/>
          </a:xfrm>
          <a:prstGeom prst="rect">
            <a:avLst/>
          </a:prstGeom>
          <a:noFill/>
          <a:ln w="9525">
            <a:noFill/>
          </a:ln>
          <a:effectLst>
            <a:outerShdw dist="38100" dir="8100000" algn="ctr" rotWithShape="0">
              <a:srgbClr val="000000">
                <a:alpha val="31000"/>
              </a:srgbClr>
            </a:outerShdw>
          </a:effectLst>
        </p:spPr>
        <p:txBody>
          <a:bodyPr anchor="t" anchorCtr="0"/>
          <a:lstStyle/>
          <a:p>
            <a:pPr algn="ctr">
              <a:lnSpc>
                <a:spcPct val="120000"/>
              </a:lnSpc>
            </a:pPr>
            <a:r>
              <a:rPr lang="en-US" altLang="zh-CN" sz="4800" b="0" dirty="0">
                <a:latin typeface="Comic Sans MS" panose="030F0702030302020204" pitchFamily="2" charset="0"/>
                <a:ea typeface="黑体" panose="02010609060101010101" pitchFamily="2" charset="-122"/>
              </a:rPr>
              <a:t>3.1 </a:t>
            </a:r>
            <a:r>
              <a:rPr lang="zh-CN" altLang="en-US" sz="4800" b="0" dirty="0">
                <a:latin typeface="Comic Sans MS" panose="030F0702030302020204" pitchFamily="2" charset="0"/>
                <a:ea typeface="黑体" panose="02010609060101010101" pitchFamily="2" charset="-122"/>
              </a:rPr>
              <a:t>分立元件</a:t>
            </a:r>
            <a:endParaRPr lang="zh-CN" altLang="en-US" sz="4800" b="0" dirty="0">
              <a:latin typeface="Comic Sans MS" panose="030F0702030302020204" pitchFamily="2" charset="0"/>
              <a:ea typeface="黑体" panose="02010609060101010101" pitchFamily="2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4800" b="0" dirty="0">
                <a:latin typeface="Comic Sans MS" panose="030F0702030302020204" pitchFamily="2" charset="0"/>
                <a:ea typeface="黑体" panose="02010609060101010101" pitchFamily="2" charset="-122"/>
              </a:rPr>
              <a:t>门电路</a:t>
            </a:r>
            <a:endParaRPr lang="zh-CN" altLang="en-US" sz="4800" b="0" dirty="0">
              <a:latin typeface="Comic Sans MS" panose="030F0702030302020204" pitchFamily="2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69" name="图片 58369"/>
          <p:cNvPicPr>
            <a:picLocks noChangeAspect="1"/>
          </p:cNvPicPr>
          <p:nvPr/>
        </p:nvPicPr>
        <p:blipFill>
          <a:blip r:embed="rId1"/>
          <a:srcRect b="20634"/>
          <a:stretch>
            <a:fillRect/>
          </a:stretch>
        </p:blipFill>
        <p:spPr>
          <a:xfrm>
            <a:off x="1169988" y="1293813"/>
            <a:ext cx="6584950" cy="2562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3970" name="文本框 58371"/>
          <p:cNvSpPr txBox="1"/>
          <p:nvPr/>
        </p:nvSpPr>
        <p:spPr>
          <a:xfrm>
            <a:off x="827088" y="620713"/>
            <a:ext cx="3384550" cy="39846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000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4. </a:t>
            </a:r>
            <a:r>
              <a:rPr lang="zh-CN" altLang="en-US" sz="2000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输入端负载特性</a:t>
            </a:r>
            <a:r>
              <a:rPr lang="en-US" altLang="zh-CN" sz="2000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vi=f(Rp)</a:t>
            </a:r>
            <a:endParaRPr lang="en-US" altLang="zh-CN" sz="2000" dirty="0">
              <a:solidFill>
                <a:srgbClr val="FF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83971" name="矩形 58372"/>
          <p:cNvSpPr/>
          <p:nvPr/>
        </p:nvSpPr>
        <p:spPr>
          <a:xfrm>
            <a:off x="1339215" y="4284663"/>
            <a:ext cx="6178550" cy="13366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定义：</a:t>
            </a:r>
            <a:r>
              <a:rPr lang="en-US" altLang="zh-CN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R</a:t>
            </a:r>
            <a:r>
              <a:rPr lang="en-US" altLang="zh-CN" baseline="-25000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OFF</a:t>
            </a:r>
            <a:r>
              <a:rPr lang="zh-CN" altLang="en-US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，关门电阻；</a:t>
            </a:r>
            <a:r>
              <a:rPr lang="en-US" altLang="zh-CN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R</a:t>
            </a:r>
            <a:r>
              <a:rPr lang="en-US" altLang="zh-CN" baseline="-25000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ON</a:t>
            </a:r>
            <a:r>
              <a:rPr lang="zh-CN" altLang="en-US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：开门电阻；</a:t>
            </a:r>
            <a:endParaRPr lang="zh-CN" altLang="en-US" dirty="0">
              <a:solidFill>
                <a:srgbClr val="009AD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      对于</a:t>
            </a:r>
            <a:r>
              <a:rPr lang="en-US" altLang="zh-CN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74</a:t>
            </a:r>
            <a:r>
              <a:rPr lang="zh-CN" altLang="en-US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系列门电路：</a:t>
            </a:r>
            <a:r>
              <a:rPr lang="en-US" altLang="zh-CN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R</a:t>
            </a:r>
            <a:r>
              <a:rPr lang="en-US" altLang="zh-CN" baseline="-25000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OFF</a:t>
            </a:r>
            <a:r>
              <a:rPr lang="en-US" altLang="zh-CN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≈</a:t>
            </a:r>
            <a:r>
              <a:rPr lang="en-US" altLang="zh-CN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0.91K</a:t>
            </a:r>
            <a:r>
              <a:rPr lang="zh-CN" altLang="en-US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、</a:t>
            </a:r>
            <a:r>
              <a:rPr lang="en-US" altLang="zh-CN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R</a:t>
            </a:r>
            <a:r>
              <a:rPr lang="en-US" altLang="zh-CN" baseline="-25000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ON</a:t>
            </a:r>
            <a:r>
              <a:rPr lang="en-US" altLang="zh-CN" dirty="0">
                <a:solidFill>
                  <a:srgbClr val="009AD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≈</a:t>
            </a:r>
            <a:r>
              <a:rPr lang="en-US" altLang="zh-CN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2.7K;</a:t>
            </a:r>
            <a:endParaRPr lang="en-US" altLang="zh-CN" dirty="0">
              <a:solidFill>
                <a:srgbClr val="009AD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推论</a:t>
            </a:r>
            <a:r>
              <a:rPr lang="en-US" altLang="zh-CN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: </a:t>
            </a:r>
            <a:r>
              <a:rPr lang="zh-CN" altLang="en-US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当</a:t>
            </a:r>
            <a:r>
              <a:rPr lang="en-US" altLang="zh-CN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R</a:t>
            </a:r>
            <a:r>
              <a:rPr lang="en-US" altLang="zh-CN" baseline="-25000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P</a:t>
            </a:r>
            <a:r>
              <a:rPr lang="en-US" altLang="zh-CN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→∞</a:t>
            </a:r>
            <a:r>
              <a:rPr lang="zh-CN" altLang="en-US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时</a:t>
            </a:r>
            <a:r>
              <a:rPr lang="en-US" altLang="zh-CN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, VI</a:t>
            </a:r>
            <a:r>
              <a:rPr lang="zh-CN" altLang="en-US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为高电平</a:t>
            </a:r>
            <a:r>
              <a:rPr lang="en-US" altLang="zh-CN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(</a:t>
            </a:r>
            <a:r>
              <a:rPr lang="zh-CN" altLang="en-US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即输入端悬空相当于逻辑</a:t>
            </a:r>
            <a:r>
              <a:rPr lang="en-US" altLang="zh-CN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1)</a:t>
            </a:r>
            <a:endParaRPr lang="en-US" altLang="zh-CN" dirty="0">
              <a:solidFill>
                <a:srgbClr val="009AD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3" name="图片 59394"/>
          <p:cNvPicPr>
            <a:picLocks noChangeAspect="1"/>
          </p:cNvPicPr>
          <p:nvPr/>
        </p:nvPicPr>
        <p:blipFill>
          <a:blip r:embed="rId1"/>
          <a:srcRect b="14426"/>
          <a:stretch>
            <a:fillRect/>
          </a:stretch>
        </p:blipFill>
        <p:spPr>
          <a:xfrm>
            <a:off x="4121150" y="1090613"/>
            <a:ext cx="3905250" cy="29733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4994" name="文本框 59395"/>
          <p:cNvSpPr txBox="1"/>
          <p:nvPr/>
        </p:nvSpPr>
        <p:spPr>
          <a:xfrm>
            <a:off x="827723" y="692150"/>
            <a:ext cx="3527425" cy="39846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000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5. TTL</a:t>
            </a:r>
            <a:r>
              <a:rPr lang="zh-CN" altLang="en-US" sz="2000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反相器的动态特性</a:t>
            </a:r>
            <a:endParaRPr lang="zh-CN" altLang="en-US" sz="2000" dirty="0">
              <a:solidFill>
                <a:srgbClr val="FF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84995" name="矩形 59396"/>
          <p:cNvSpPr/>
          <p:nvPr/>
        </p:nvSpPr>
        <p:spPr>
          <a:xfrm>
            <a:off x="1163638" y="3946525"/>
            <a:ext cx="5740400" cy="2168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定义：</a:t>
            </a:r>
            <a:endParaRPr lang="zh-CN" altLang="en-US" dirty="0">
              <a:solidFill>
                <a:srgbClr val="009AD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前沿滞后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:T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PHL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;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后沿滞后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:T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PLH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;</a:t>
            </a:r>
            <a:endParaRPr lang="en-US" altLang="zh-CN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平均滞后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: T</a:t>
            </a:r>
            <a:r>
              <a:rPr lang="en-US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PD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(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传输延迟时间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)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。</a:t>
            </a:r>
            <a:endParaRPr lang="zh-CN" altLang="en-US" dirty="0">
              <a:solidFill>
                <a:srgbClr val="009AD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注意</a:t>
            </a:r>
            <a:r>
              <a:rPr lang="en-US" altLang="zh-CN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T</a:t>
            </a:r>
            <a:r>
              <a:rPr lang="en-US" altLang="zh-CN" baseline="-25000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PHL</a:t>
            </a:r>
            <a:r>
              <a:rPr lang="zh-CN" altLang="en-US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和</a:t>
            </a:r>
            <a:r>
              <a:rPr lang="en-US" altLang="zh-CN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T</a:t>
            </a:r>
            <a:r>
              <a:rPr lang="en-US" altLang="zh-CN" baseline="-25000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PLH</a:t>
            </a:r>
            <a:r>
              <a:rPr lang="zh-CN" altLang="en-US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定义的基准与</a:t>
            </a:r>
            <a:r>
              <a:rPr lang="en-US" altLang="zh-CN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CMOS</a:t>
            </a:r>
            <a:r>
              <a:rPr lang="zh-CN" altLang="en-US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门电路有差异</a:t>
            </a:r>
            <a:r>
              <a:rPr lang="en-US" altLang="zh-CN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!</a:t>
            </a:r>
            <a:endParaRPr lang="zh-CN" altLang="en-US" dirty="0">
              <a:solidFill>
                <a:srgbClr val="FF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传输延迟时间</a:t>
            </a:r>
            <a:r>
              <a:rPr lang="en-US" altLang="zh-CN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T</a:t>
            </a:r>
            <a:r>
              <a:rPr lang="en-US" altLang="zh-CN" baseline="-25000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PD</a:t>
            </a:r>
            <a:r>
              <a:rPr lang="en-US" altLang="zh-CN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=(T</a:t>
            </a:r>
            <a:r>
              <a:rPr lang="en-US" altLang="zh-CN" baseline="-25000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PHL</a:t>
            </a:r>
            <a:r>
              <a:rPr lang="en-US" altLang="zh-CN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+T</a:t>
            </a:r>
            <a:r>
              <a:rPr lang="en-US" altLang="zh-CN" baseline="-25000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PLH</a:t>
            </a:r>
            <a:r>
              <a:rPr lang="en-US" altLang="zh-CN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)/2</a:t>
            </a:r>
            <a:r>
              <a:rPr lang="zh-CN" altLang="en-US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。</a:t>
            </a:r>
            <a:endParaRPr lang="zh-CN" altLang="en-US" dirty="0">
              <a:solidFill>
                <a:srgbClr val="009AD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7" name="图片 60418"/>
          <p:cNvPicPr>
            <a:picLocks noChangeAspect="1"/>
          </p:cNvPicPr>
          <p:nvPr/>
        </p:nvPicPr>
        <p:blipFill>
          <a:blip r:embed="rId1"/>
          <a:srcRect b="11362"/>
          <a:stretch>
            <a:fillRect/>
          </a:stretch>
        </p:blipFill>
        <p:spPr>
          <a:xfrm>
            <a:off x="684530" y="1720850"/>
            <a:ext cx="3700463" cy="30527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6018" name="图片 60419"/>
          <p:cNvPicPr>
            <a:picLocks noChangeAspect="1"/>
          </p:cNvPicPr>
          <p:nvPr/>
        </p:nvPicPr>
        <p:blipFill>
          <a:blip r:embed="rId2"/>
          <a:srcRect b="10295"/>
          <a:stretch>
            <a:fillRect/>
          </a:stretch>
        </p:blipFill>
        <p:spPr>
          <a:xfrm>
            <a:off x="4535488" y="1284288"/>
            <a:ext cx="3816350" cy="3289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6019" name="文本框 60420"/>
          <p:cNvSpPr txBox="1"/>
          <p:nvPr/>
        </p:nvSpPr>
        <p:spPr>
          <a:xfrm>
            <a:off x="827723" y="620713"/>
            <a:ext cx="3527425" cy="39846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000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6. </a:t>
            </a:r>
            <a:r>
              <a:rPr lang="zh-CN" altLang="en-US" sz="2000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其它功能</a:t>
            </a:r>
            <a:r>
              <a:rPr lang="en-US" altLang="zh-CN" sz="2000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TTL</a:t>
            </a:r>
            <a:r>
              <a:rPr lang="zh-CN" altLang="en-US" sz="2000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门电路</a:t>
            </a:r>
            <a:endParaRPr lang="zh-CN" altLang="en-US" sz="2000" dirty="0">
              <a:solidFill>
                <a:srgbClr val="FF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86020" name="文本框 60421"/>
          <p:cNvSpPr txBox="1"/>
          <p:nvPr/>
        </p:nvSpPr>
        <p:spPr>
          <a:xfrm>
            <a:off x="1258888" y="5280025"/>
            <a:ext cx="3276600" cy="336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1600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☆ </a:t>
            </a:r>
            <a:r>
              <a:rPr lang="zh-CN" altLang="en-US" sz="1600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与非门带负载能力的计算</a:t>
            </a:r>
            <a:endParaRPr lang="en-US" altLang="zh-CN" sz="1600" dirty="0">
              <a:solidFill>
                <a:srgbClr val="009AD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86021" name="文本框 60422"/>
          <p:cNvSpPr txBox="1"/>
          <p:nvPr/>
        </p:nvSpPr>
        <p:spPr>
          <a:xfrm>
            <a:off x="5091113" y="5278438"/>
            <a:ext cx="3168650" cy="3365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1600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☆ </a:t>
            </a:r>
            <a:r>
              <a:rPr lang="zh-CN" altLang="en-US" sz="1600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或非门带负载能力的计算</a:t>
            </a:r>
            <a:endParaRPr lang="en-US" altLang="zh-CN" sz="1600" dirty="0">
              <a:solidFill>
                <a:srgbClr val="009AD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86022" name="文本框 1"/>
          <p:cNvSpPr txBox="1"/>
          <p:nvPr/>
        </p:nvSpPr>
        <p:spPr>
          <a:xfrm>
            <a:off x="1797050" y="4743450"/>
            <a:ext cx="133191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与非门电路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86023" name="文本框 2"/>
          <p:cNvSpPr txBox="1"/>
          <p:nvPr/>
        </p:nvSpPr>
        <p:spPr>
          <a:xfrm>
            <a:off x="5629275" y="4743450"/>
            <a:ext cx="13335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或非门电路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1" name="图片 6348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4213" y="765175"/>
            <a:ext cx="3667125" cy="3676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7042" name="图片 634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538" y="765175"/>
            <a:ext cx="3914775" cy="3514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7043" name="文本框 63491"/>
          <p:cNvSpPr txBox="1"/>
          <p:nvPr/>
        </p:nvSpPr>
        <p:spPr>
          <a:xfrm>
            <a:off x="1116013" y="4724400"/>
            <a:ext cx="3168650" cy="3365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1600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☆ </a:t>
            </a:r>
            <a:r>
              <a:rPr lang="zh-CN" altLang="en-US" sz="1600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与或非门带负载能力的计算</a:t>
            </a:r>
            <a:r>
              <a:rPr lang="en-US" altLang="zh-CN" sz="1600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!</a:t>
            </a:r>
            <a:endParaRPr lang="en-US" altLang="zh-CN" sz="1600" dirty="0">
              <a:solidFill>
                <a:srgbClr val="009AD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87044" name="文本框 63494"/>
          <p:cNvSpPr txBox="1"/>
          <p:nvPr/>
        </p:nvSpPr>
        <p:spPr>
          <a:xfrm>
            <a:off x="7707313" y="4194175"/>
            <a:ext cx="1081087" cy="3667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dirty="0">
                <a:solidFill>
                  <a:srgbClr val="FF33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(</a:t>
            </a:r>
            <a:r>
              <a:rPr lang="zh-CN" altLang="en-US" dirty="0">
                <a:solidFill>
                  <a:srgbClr val="FF33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对比</a:t>
            </a:r>
            <a:r>
              <a:rPr lang="en-US" altLang="zh-CN" dirty="0">
                <a:solidFill>
                  <a:srgbClr val="FF33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)</a:t>
            </a:r>
            <a:endParaRPr lang="en-US" altLang="zh-CN" dirty="0">
              <a:solidFill>
                <a:srgbClr val="FF33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H="1" flipV="1">
            <a:off x="7524750" y="3860800"/>
            <a:ext cx="520700" cy="330200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 flipH="1">
            <a:off x="7092950" y="4581525"/>
            <a:ext cx="647700" cy="287338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7047" name="图片 38914"/>
          <p:cNvPicPr>
            <a:picLocks noChangeAspect="1"/>
          </p:cNvPicPr>
          <p:nvPr/>
        </p:nvPicPr>
        <p:blipFill>
          <a:blip r:embed="rId3"/>
          <a:srcRect b="16782"/>
          <a:stretch>
            <a:fillRect/>
          </a:stretch>
        </p:blipFill>
        <p:spPr>
          <a:xfrm>
            <a:off x="5118100" y="4868863"/>
            <a:ext cx="2997200" cy="13858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文本框 3"/>
          <p:cNvSpPr txBox="1"/>
          <p:nvPr/>
        </p:nvSpPr>
        <p:spPr>
          <a:xfrm>
            <a:off x="682625" y="1111250"/>
            <a:ext cx="5588000" cy="46609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B0F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3-7. 按例3-1所示的驱动电路，</a:t>
            </a:r>
            <a:r>
              <a:rPr lang="zh-CN" altLang="zh-CN">
                <a:solidFill>
                  <a:srgbClr val="00B0F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将图中的反相器全部替换为</a:t>
            </a:r>
            <a:r>
              <a:rPr lang="en-US" altLang="zh-CN">
                <a:solidFill>
                  <a:srgbClr val="00B0F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TTL</a:t>
            </a:r>
            <a:r>
              <a:rPr lang="zh-CN" altLang="en-US">
                <a:solidFill>
                  <a:srgbClr val="00B0F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两输入</a:t>
            </a:r>
            <a:r>
              <a:rPr lang="en-US" altLang="zh-CN">
                <a:solidFill>
                  <a:srgbClr val="00B0F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与非门（</a:t>
            </a:r>
            <a:r>
              <a:rPr lang="zh-CN" altLang="en-US">
                <a:solidFill>
                  <a:srgbClr val="00B0F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与非门的</a:t>
            </a:r>
            <a:r>
              <a:rPr lang="en-US" altLang="zh-CN">
                <a:solidFill>
                  <a:srgbClr val="00B0F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输入全部接在一起</a:t>
            </a:r>
            <a:r>
              <a:rPr lang="zh-CN" altLang="en-US">
                <a:solidFill>
                  <a:srgbClr val="00B0F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，做反相器用</a:t>
            </a:r>
            <a:r>
              <a:rPr lang="en-US" altLang="zh-CN">
                <a:solidFill>
                  <a:srgbClr val="00B0F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）</a:t>
            </a:r>
            <a:r>
              <a:rPr lang="zh-CN" altLang="en-US">
                <a:solidFill>
                  <a:srgbClr val="00B0F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，计算驱动门</a:t>
            </a:r>
            <a:r>
              <a:rPr lang="en-US" altLang="zh-CN">
                <a:solidFill>
                  <a:srgbClr val="00B0F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G</a:t>
            </a:r>
            <a:r>
              <a:rPr lang="en-US" altLang="zh-CN" baseline="-25000">
                <a:solidFill>
                  <a:srgbClr val="00B0F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lang="en-US" altLang="zh-CN">
                <a:solidFill>
                  <a:srgbClr val="00B0F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的扇出系数。</a:t>
            </a:r>
            <a:endParaRPr lang="en-US" altLang="zh-CN">
              <a:solidFill>
                <a:srgbClr val="00B0F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B0F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3-8. 若将负载与非门的一个输入端接电源V</a:t>
            </a:r>
            <a:r>
              <a:rPr lang="en-US" altLang="zh-CN" baseline="-25000">
                <a:solidFill>
                  <a:srgbClr val="00B0F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CC</a:t>
            </a:r>
            <a:r>
              <a:rPr lang="en-US" altLang="zh-CN">
                <a:solidFill>
                  <a:srgbClr val="00B0F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，另一个输入端受驱动门控制。重新计算驱动门G</a:t>
            </a:r>
            <a:r>
              <a:rPr lang="en-US" altLang="zh-CN" baseline="-25000">
                <a:solidFill>
                  <a:srgbClr val="00B0F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lang="en-US" altLang="zh-CN">
                <a:solidFill>
                  <a:srgbClr val="00B0F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的扇出系数。</a:t>
            </a:r>
            <a:endParaRPr lang="en-US" altLang="zh-CN">
              <a:solidFill>
                <a:srgbClr val="00B0F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B0F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3-9 按例3-1所示的驱动电路，</a:t>
            </a:r>
            <a:r>
              <a:rPr lang="zh-CN" altLang="zh-CN">
                <a:solidFill>
                  <a:srgbClr val="00B0F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将图中的反相器全部替换为</a:t>
            </a:r>
            <a:r>
              <a:rPr lang="en-US" altLang="zh-CN">
                <a:solidFill>
                  <a:srgbClr val="00B0F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TTL</a:t>
            </a:r>
            <a:r>
              <a:rPr lang="zh-CN" altLang="en-US">
                <a:solidFill>
                  <a:srgbClr val="00B0F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两输入或</a:t>
            </a:r>
            <a:r>
              <a:rPr lang="en-US" altLang="zh-CN">
                <a:solidFill>
                  <a:srgbClr val="00B0F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非门（</a:t>
            </a:r>
            <a:r>
              <a:rPr lang="zh-CN" altLang="en-US">
                <a:solidFill>
                  <a:srgbClr val="00B0F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或非门的</a:t>
            </a:r>
            <a:r>
              <a:rPr lang="en-US" altLang="zh-CN">
                <a:solidFill>
                  <a:srgbClr val="00B0F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输入全部接在一起</a:t>
            </a:r>
            <a:r>
              <a:rPr lang="zh-CN" altLang="en-US">
                <a:solidFill>
                  <a:srgbClr val="00B0F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，做反相器用</a:t>
            </a:r>
            <a:r>
              <a:rPr lang="en-US" altLang="zh-CN">
                <a:solidFill>
                  <a:srgbClr val="00B0F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）</a:t>
            </a:r>
            <a:r>
              <a:rPr lang="zh-CN" altLang="en-US">
                <a:solidFill>
                  <a:srgbClr val="00B0F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，计算驱动门</a:t>
            </a:r>
            <a:r>
              <a:rPr lang="en-US" altLang="zh-CN">
                <a:solidFill>
                  <a:srgbClr val="00B0F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G</a:t>
            </a:r>
            <a:r>
              <a:rPr lang="en-US" altLang="zh-CN" baseline="-25000">
                <a:solidFill>
                  <a:srgbClr val="00B0F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lang="en-US" altLang="zh-CN">
                <a:solidFill>
                  <a:srgbClr val="00B0F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的扇出系数。</a:t>
            </a:r>
            <a:endParaRPr lang="en-US" altLang="zh-CN">
              <a:solidFill>
                <a:srgbClr val="00B0F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B0F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3-10. 若将负载或非门的一个输入端接地，另一个输入端受驱动门控制。重新计算驱动门G</a:t>
            </a:r>
            <a:r>
              <a:rPr lang="en-US" altLang="zh-CN" baseline="-25000">
                <a:solidFill>
                  <a:srgbClr val="00B0F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lang="en-US" altLang="zh-CN">
                <a:solidFill>
                  <a:srgbClr val="00B0F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的扇出系数。</a:t>
            </a:r>
            <a:endParaRPr lang="en-US" altLang="zh-CN">
              <a:solidFill>
                <a:srgbClr val="00B0F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88066" name="图片 57346"/>
          <p:cNvPicPr>
            <a:picLocks noChangeAspect="1"/>
          </p:cNvPicPr>
          <p:nvPr/>
        </p:nvPicPr>
        <p:blipFill>
          <a:blip r:embed="rId1"/>
          <a:srcRect b="10855"/>
          <a:stretch>
            <a:fillRect/>
          </a:stretch>
        </p:blipFill>
        <p:spPr>
          <a:xfrm>
            <a:off x="6030913" y="1292225"/>
            <a:ext cx="2936875" cy="3495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82625" y="650875"/>
            <a:ext cx="202057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400" noProof="1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Wingdings" panose="05000000000000000000" charset="0"/>
              </a:rPr>
              <a:t>? </a:t>
            </a:r>
            <a:r>
              <a:rPr lang="zh-CN" sz="2400" noProof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思考与练习</a:t>
            </a:r>
            <a:endParaRPr lang="zh-CN" altLang="en-US" sz="2400" noProof="1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8068" name="文本框 2"/>
          <p:cNvSpPr txBox="1"/>
          <p:nvPr/>
        </p:nvSpPr>
        <p:spPr>
          <a:xfrm>
            <a:off x="7032625" y="4924425"/>
            <a:ext cx="175101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例3-1驱动电路</a:t>
            </a:r>
            <a:endParaRPr lang="en-US" altLang="zh-CN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89" name="图片 6246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91223" y="1124585"/>
            <a:ext cx="7361237" cy="4857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9090" name="文本框 1"/>
          <p:cNvSpPr txBox="1"/>
          <p:nvPr/>
        </p:nvSpPr>
        <p:spPr>
          <a:xfrm>
            <a:off x="827723" y="620078"/>
            <a:ext cx="13319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特别提示：</a:t>
            </a:r>
            <a:endParaRPr lang="zh-CN" altLang="en-US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3" name="图片 64514"/>
          <p:cNvPicPr>
            <a:picLocks noChangeAspect="1"/>
          </p:cNvPicPr>
          <p:nvPr/>
        </p:nvPicPr>
        <p:blipFill>
          <a:blip r:embed="rId1"/>
          <a:srcRect b="10217"/>
          <a:stretch>
            <a:fillRect/>
          </a:stretch>
        </p:blipFill>
        <p:spPr>
          <a:xfrm>
            <a:off x="6286500" y="944563"/>
            <a:ext cx="1978025" cy="4968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0114" name="图片 64515"/>
          <p:cNvPicPr>
            <a:picLocks noChangeAspect="1"/>
          </p:cNvPicPr>
          <p:nvPr/>
        </p:nvPicPr>
        <p:blipFill>
          <a:blip r:embed="rId2"/>
          <a:srcRect b="12819"/>
          <a:stretch>
            <a:fillRect/>
          </a:stretch>
        </p:blipFill>
        <p:spPr>
          <a:xfrm>
            <a:off x="854710" y="1352550"/>
            <a:ext cx="4724400" cy="2259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0115" name="图片 64516"/>
          <p:cNvPicPr>
            <a:picLocks noChangeAspect="1"/>
          </p:cNvPicPr>
          <p:nvPr/>
        </p:nvPicPr>
        <p:blipFill>
          <a:blip r:embed="rId3"/>
          <a:srcRect b="14598"/>
          <a:stretch>
            <a:fillRect/>
          </a:stretch>
        </p:blipFill>
        <p:spPr>
          <a:xfrm>
            <a:off x="2128838" y="3713163"/>
            <a:ext cx="3182937" cy="23288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0116" name="文本框 64517"/>
          <p:cNvSpPr txBox="1"/>
          <p:nvPr/>
        </p:nvSpPr>
        <p:spPr>
          <a:xfrm>
            <a:off x="1187450" y="4365625"/>
            <a:ext cx="1081088" cy="3667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dirty="0">
                <a:solidFill>
                  <a:srgbClr val="FF33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(</a:t>
            </a:r>
            <a:r>
              <a:rPr lang="zh-CN" altLang="en-US" dirty="0">
                <a:solidFill>
                  <a:srgbClr val="FF33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对比</a:t>
            </a:r>
            <a:r>
              <a:rPr lang="en-US" altLang="zh-CN" dirty="0">
                <a:solidFill>
                  <a:srgbClr val="FF33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)</a:t>
            </a:r>
            <a:endParaRPr lang="en-US" altLang="zh-CN" dirty="0">
              <a:solidFill>
                <a:srgbClr val="FF33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90117" name="文本框 60420"/>
          <p:cNvSpPr txBox="1"/>
          <p:nvPr/>
        </p:nvSpPr>
        <p:spPr>
          <a:xfrm>
            <a:off x="899478" y="620713"/>
            <a:ext cx="3527425" cy="39846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000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7. TTL OC</a:t>
            </a:r>
            <a:r>
              <a:rPr lang="zh-CN" altLang="en-US" sz="2000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门电路</a:t>
            </a:r>
            <a:endParaRPr lang="zh-CN" altLang="en-US" sz="2000" dirty="0">
              <a:solidFill>
                <a:srgbClr val="FF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cxnSp>
        <p:nvCxnSpPr>
          <p:cNvPr id="2" name="直接箭头连接符 1"/>
          <p:cNvCxnSpPr>
            <a:stCxn id="90116" idx="0"/>
          </p:cNvCxnSpPr>
          <p:nvPr/>
        </p:nvCxnSpPr>
        <p:spPr>
          <a:xfrm flipV="1">
            <a:off x="1728788" y="3355975"/>
            <a:ext cx="538163" cy="1009650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" name="直接箭头连接符 2"/>
          <p:cNvCxnSpPr>
            <a:stCxn id="90116" idx="2"/>
            <a:endCxn id="90115" idx="1"/>
          </p:cNvCxnSpPr>
          <p:nvPr/>
        </p:nvCxnSpPr>
        <p:spPr>
          <a:xfrm>
            <a:off x="1728788" y="4732338"/>
            <a:ext cx="400050" cy="144463"/>
          </a:xfrm>
          <a:prstGeom prst="straightConnector1">
            <a:avLst/>
          </a:prstGeom>
          <a:ln>
            <a:solidFill>
              <a:srgbClr val="FF33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7" name="图片 65537"/>
          <p:cNvPicPr>
            <a:picLocks noChangeAspect="1"/>
          </p:cNvPicPr>
          <p:nvPr/>
        </p:nvPicPr>
        <p:blipFill>
          <a:blip r:embed="rId1"/>
          <a:srcRect b="5415"/>
          <a:stretch>
            <a:fillRect/>
          </a:stretch>
        </p:blipFill>
        <p:spPr>
          <a:xfrm>
            <a:off x="1425575" y="727075"/>
            <a:ext cx="6223000" cy="39481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1138" name="图片 655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363" y="5319713"/>
            <a:ext cx="5321300" cy="4524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1139" name="文本框 64517"/>
          <p:cNvSpPr txBox="1"/>
          <p:nvPr/>
        </p:nvSpPr>
        <p:spPr>
          <a:xfrm>
            <a:off x="3816350" y="4675188"/>
            <a:ext cx="23558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dirty="0">
                <a:solidFill>
                  <a:srgbClr val="FF33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OD</a:t>
            </a:r>
            <a:r>
              <a:rPr lang="zh-CN" altLang="en-US" dirty="0">
                <a:solidFill>
                  <a:srgbClr val="FF33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门的应用</a:t>
            </a:r>
            <a:r>
              <a:rPr lang="en-US" altLang="zh-CN" dirty="0">
                <a:solidFill>
                  <a:srgbClr val="FF33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-</a:t>
            </a:r>
            <a:r>
              <a:rPr lang="zh-CN" altLang="en-US" dirty="0">
                <a:solidFill>
                  <a:srgbClr val="FF33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线与</a:t>
            </a:r>
            <a:endParaRPr lang="zh-CN" altLang="en-US" dirty="0">
              <a:solidFill>
                <a:srgbClr val="FF33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1" name="图片 665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5563" y="1019175"/>
            <a:ext cx="3567112" cy="2419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162" name="图片 665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563" y="3600450"/>
            <a:ext cx="3470275" cy="2333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163" name="图片 665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075" y="1698625"/>
            <a:ext cx="1735138" cy="11064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164" name="图片 665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075" y="4200525"/>
            <a:ext cx="1814513" cy="1133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65" name="文本框 60420"/>
          <p:cNvSpPr txBox="1"/>
          <p:nvPr/>
        </p:nvSpPr>
        <p:spPr>
          <a:xfrm>
            <a:off x="827723" y="620713"/>
            <a:ext cx="3527425" cy="39846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000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8. TTL</a:t>
            </a:r>
            <a:r>
              <a:rPr lang="zh-CN" altLang="en-US" sz="2000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三态门</a:t>
            </a:r>
            <a:endParaRPr lang="zh-CN" altLang="en-US" sz="2000" dirty="0">
              <a:solidFill>
                <a:srgbClr val="FF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文本框 67586"/>
          <p:cNvSpPr txBox="1"/>
          <p:nvPr/>
        </p:nvSpPr>
        <p:spPr>
          <a:xfrm>
            <a:off x="755650" y="1019175"/>
            <a:ext cx="4608513" cy="21844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marL="342900" indent="-342900" eaLnBrk="0" hangingPunct="0">
              <a:spcBef>
                <a:spcPct val="50000"/>
              </a:spcBef>
            </a:pPr>
            <a:r>
              <a:rPr lang="en-US" altLang="zh-CN" sz="1600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74S</a:t>
            </a:r>
            <a:r>
              <a:rPr lang="zh-CN" altLang="en-US" sz="1600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系列的改进</a:t>
            </a:r>
            <a:r>
              <a:rPr lang="en-US" altLang="zh-CN" sz="1600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solidFill>
                <a:srgbClr val="009AD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marL="342900" indent="-342900" eaLnBrk="0" hangingPunct="0">
              <a:spcBef>
                <a:spcPct val="50000"/>
              </a:spcBef>
            </a:pPr>
            <a:r>
              <a:rPr lang="zh-CN" altLang="en-US" sz="1600" dirty="0">
                <a:solidFill>
                  <a:schemeClr val="bg2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(1) 将三极管改为抗饱和三极管</a:t>
            </a:r>
            <a:r>
              <a:rPr lang="en-US" altLang="zh-CN" sz="1600" dirty="0">
                <a:solidFill>
                  <a:schemeClr val="bg2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,</a:t>
            </a:r>
            <a:endParaRPr lang="en-US" altLang="zh-CN" sz="1600" dirty="0">
              <a:solidFill>
                <a:schemeClr val="bg2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marL="342900" indent="-342900" eaLnBrk="0" hangingPunct="0">
              <a:spcBef>
                <a:spcPct val="50000"/>
              </a:spcBef>
            </a:pPr>
            <a:r>
              <a:rPr lang="zh-CN" altLang="en-US" sz="1600" dirty="0">
                <a:solidFill>
                  <a:schemeClr val="bg2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   限制饱和深度</a:t>
            </a:r>
            <a:r>
              <a:rPr lang="en-US" altLang="zh-CN" sz="1600" dirty="0">
                <a:solidFill>
                  <a:schemeClr val="bg2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,</a:t>
            </a:r>
            <a:r>
              <a:rPr lang="zh-CN" altLang="en-US" sz="1600" dirty="0">
                <a:solidFill>
                  <a:schemeClr val="bg2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减小</a:t>
            </a:r>
            <a:r>
              <a:rPr lang="en-US" altLang="zh-CN" sz="1600" dirty="0">
                <a:solidFill>
                  <a:schemeClr val="bg2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TPD;</a:t>
            </a:r>
            <a:endParaRPr lang="en-US" altLang="zh-CN" sz="1600" dirty="0">
              <a:solidFill>
                <a:schemeClr val="bg2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marL="342900" indent="-342900" eaLnBrk="0" hangingPunct="0">
              <a:spcBef>
                <a:spcPct val="50000"/>
              </a:spcBef>
            </a:pPr>
            <a:r>
              <a:rPr lang="en-US" altLang="zh-CN" sz="1600" dirty="0">
                <a:solidFill>
                  <a:schemeClr val="bg2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(2) </a:t>
            </a:r>
            <a:r>
              <a:rPr lang="zh-CN" altLang="en-US" sz="1600" dirty="0">
                <a:solidFill>
                  <a:schemeClr val="bg2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将</a:t>
            </a:r>
            <a:r>
              <a:rPr lang="en-US" altLang="zh-CN" sz="1600" dirty="0">
                <a:solidFill>
                  <a:schemeClr val="bg2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R3</a:t>
            </a:r>
            <a:r>
              <a:rPr lang="zh-CN" altLang="en-US" sz="1600" dirty="0">
                <a:solidFill>
                  <a:schemeClr val="bg2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改为有源泄放电路</a:t>
            </a:r>
            <a:r>
              <a:rPr lang="en-US" altLang="zh-CN" sz="1600" dirty="0">
                <a:solidFill>
                  <a:schemeClr val="bg2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,</a:t>
            </a:r>
            <a:r>
              <a:rPr lang="zh-CN" altLang="en-US" sz="1600" dirty="0">
                <a:solidFill>
                  <a:schemeClr val="bg2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改善电压传输特性</a:t>
            </a:r>
            <a:r>
              <a:rPr lang="en-US" altLang="zh-CN" sz="1600" dirty="0">
                <a:solidFill>
                  <a:schemeClr val="bg2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;</a:t>
            </a:r>
            <a:endParaRPr lang="en-US" altLang="zh-CN" sz="1600" dirty="0">
              <a:solidFill>
                <a:schemeClr val="bg2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marL="342900" indent="-342900" eaLnBrk="0" hangingPunct="0">
              <a:spcBef>
                <a:spcPct val="50000"/>
              </a:spcBef>
            </a:pPr>
            <a:r>
              <a:rPr lang="en-US" altLang="zh-CN" sz="1600" dirty="0">
                <a:solidFill>
                  <a:schemeClr val="bg2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(3) </a:t>
            </a:r>
            <a:r>
              <a:rPr lang="zh-CN" altLang="en-US" sz="1600" dirty="0">
                <a:solidFill>
                  <a:schemeClr val="bg2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减小电阻</a:t>
            </a:r>
            <a:r>
              <a:rPr lang="en-US" altLang="zh-CN" sz="1600" dirty="0">
                <a:solidFill>
                  <a:schemeClr val="bg2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,</a:t>
            </a:r>
            <a:r>
              <a:rPr lang="zh-CN" altLang="en-US" sz="1600" dirty="0">
                <a:solidFill>
                  <a:schemeClr val="bg2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增加驱动电流</a:t>
            </a:r>
            <a:r>
              <a:rPr lang="en-US" altLang="zh-CN" sz="1600" dirty="0">
                <a:solidFill>
                  <a:schemeClr val="bg2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,</a:t>
            </a:r>
            <a:r>
              <a:rPr lang="zh-CN" altLang="en-US" sz="1600" dirty="0">
                <a:solidFill>
                  <a:schemeClr val="bg2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提高速度；</a:t>
            </a:r>
            <a:endParaRPr lang="en-US" altLang="zh-CN" sz="1600" dirty="0">
              <a:solidFill>
                <a:schemeClr val="bg2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marL="342900" indent="-342900" eaLnBrk="0" hangingPunct="0">
              <a:spcBef>
                <a:spcPct val="50000"/>
              </a:spcBef>
            </a:pPr>
            <a:r>
              <a:rPr lang="zh-CN" altLang="en-US" sz="1600" dirty="0">
                <a:solidFill>
                  <a:schemeClr val="bg2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(4) 改T4为用复合管。</a:t>
            </a:r>
            <a:endParaRPr lang="en-US" altLang="zh-CN" sz="1600" dirty="0">
              <a:solidFill>
                <a:schemeClr val="bg2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93186" name="图片 67587"/>
          <p:cNvPicPr>
            <a:picLocks noChangeAspect="1"/>
          </p:cNvPicPr>
          <p:nvPr/>
        </p:nvPicPr>
        <p:blipFill>
          <a:blip r:embed="rId1"/>
          <a:srcRect b="22032"/>
          <a:stretch>
            <a:fillRect/>
          </a:stretch>
        </p:blipFill>
        <p:spPr>
          <a:xfrm>
            <a:off x="5507038" y="3452813"/>
            <a:ext cx="3319462" cy="26749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3187" name="图片 67588"/>
          <p:cNvPicPr>
            <a:picLocks noChangeAspect="1"/>
          </p:cNvPicPr>
          <p:nvPr/>
        </p:nvPicPr>
        <p:blipFill>
          <a:blip r:embed="rId2"/>
          <a:srcRect b="12535"/>
          <a:stretch>
            <a:fillRect/>
          </a:stretch>
        </p:blipFill>
        <p:spPr>
          <a:xfrm>
            <a:off x="5364163" y="758825"/>
            <a:ext cx="3227387" cy="23383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3188" name="图片 67589"/>
          <p:cNvPicPr>
            <a:picLocks noChangeAspect="1"/>
          </p:cNvPicPr>
          <p:nvPr/>
        </p:nvPicPr>
        <p:blipFill>
          <a:blip r:embed="rId3"/>
          <a:srcRect b="19209"/>
          <a:stretch>
            <a:fillRect/>
          </a:stretch>
        </p:blipFill>
        <p:spPr>
          <a:xfrm>
            <a:off x="755650" y="3284538"/>
            <a:ext cx="3925888" cy="3009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3189" name="文本框 60420"/>
          <p:cNvSpPr txBox="1"/>
          <p:nvPr/>
        </p:nvSpPr>
        <p:spPr>
          <a:xfrm>
            <a:off x="748030" y="552450"/>
            <a:ext cx="3527425" cy="39846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000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9. </a:t>
            </a:r>
            <a:r>
              <a:rPr lang="zh-CN" altLang="en-US" sz="2000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其它系列</a:t>
            </a:r>
            <a:r>
              <a:rPr lang="en-US" altLang="zh-CN" sz="2000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TTL</a:t>
            </a:r>
            <a:r>
              <a:rPr lang="zh-CN" altLang="en-US" sz="2000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门电路</a:t>
            </a:r>
            <a:endParaRPr lang="zh-CN" altLang="en-US" sz="2000" dirty="0">
              <a:solidFill>
                <a:srgbClr val="FF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文本框 11265"/>
          <p:cNvSpPr txBox="1"/>
          <p:nvPr/>
        </p:nvSpPr>
        <p:spPr>
          <a:xfrm>
            <a:off x="827723" y="620078"/>
            <a:ext cx="316865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4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1.</a:t>
            </a:r>
            <a:r>
              <a:rPr lang="zh-CN" altLang="en-US" sz="240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二极管的开关特性</a:t>
            </a:r>
            <a:endParaRPr lang="zh-CN" altLang="en-US" sz="2400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4338" name="图片 1126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2188" y="1322388"/>
            <a:ext cx="2560637" cy="1458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39" name="文本框 1"/>
          <p:cNvSpPr txBox="1"/>
          <p:nvPr/>
        </p:nvSpPr>
        <p:spPr>
          <a:xfrm>
            <a:off x="5918200" y="2887663"/>
            <a:ext cx="106172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V-I</a:t>
            </a:r>
            <a:r>
              <a:rPr lang="zh-CN" altLang="en-US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特性</a:t>
            </a:r>
            <a:endParaRPr lang="zh-CN" altLang="en-US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4340" name="文本框 2"/>
          <p:cNvSpPr txBox="1"/>
          <p:nvPr/>
        </p:nvSpPr>
        <p:spPr>
          <a:xfrm>
            <a:off x="1724025" y="2887663"/>
            <a:ext cx="11017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测试电路</a:t>
            </a:r>
            <a:endParaRPr lang="zh-CN" altLang="en-US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14341" name="对象 -2147482542"/>
          <p:cNvGraphicFramePr>
            <a:graphicFrameLocks noChangeAspect="1"/>
          </p:cNvGraphicFramePr>
          <p:nvPr/>
        </p:nvGraphicFramePr>
        <p:xfrm>
          <a:off x="4519613" y="776605"/>
          <a:ext cx="4033837" cy="218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" r:id="rId2" imgW="4203700" imgH="2286000" progId="Visio.Drawing.11">
                  <p:embed/>
                </p:oleObj>
              </mc:Choice>
              <mc:Fallback>
                <p:oleObj name="" r:id="rId2" imgW="4203700" imgH="2286000" progId="Visio.Drawing.11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19613" y="776605"/>
                        <a:ext cx="4033837" cy="21828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342" name="图片 1558" descr="3-2-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325" y="3405188"/>
            <a:ext cx="5270500" cy="24495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3" name="文本框 1"/>
          <p:cNvSpPr txBox="1"/>
          <p:nvPr/>
        </p:nvSpPr>
        <p:spPr>
          <a:xfrm>
            <a:off x="3819525" y="5935663"/>
            <a:ext cx="15621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三种近似模型</a:t>
            </a:r>
            <a:endParaRPr lang="zh-CN" altLang="en-US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43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43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43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80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80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80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80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80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80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9" dur="80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0" dur="80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80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7" grpId="0"/>
      <p:bldP spid="14337" grpId="1"/>
      <p:bldP spid="14339" grpId="0"/>
      <p:bldP spid="14339" grpId="1"/>
      <p:bldP spid="14340" grpId="0"/>
      <p:bldP spid="14340" grpId="1"/>
      <p:bldP spid="14343" grpId="0"/>
      <p:bldP spid="14343" grpId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文本框 68609"/>
          <p:cNvSpPr txBox="1"/>
          <p:nvPr/>
        </p:nvSpPr>
        <p:spPr>
          <a:xfrm>
            <a:off x="755968" y="641350"/>
            <a:ext cx="4175125" cy="20304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marL="342900" indent="-342900" eaLnBrk="0" hangingPunct="0">
              <a:spcBef>
                <a:spcPct val="50000"/>
              </a:spcBef>
            </a:pPr>
            <a:r>
              <a:rPr lang="en-US" altLang="zh-CN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74LS</a:t>
            </a:r>
            <a:r>
              <a:rPr lang="zh-CN" altLang="en-US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系列的改进思路</a:t>
            </a:r>
            <a:r>
              <a:rPr lang="en-US" altLang="zh-CN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:</a:t>
            </a:r>
            <a:endParaRPr lang="en-US" altLang="zh-CN" dirty="0">
              <a:solidFill>
                <a:srgbClr val="009AD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marL="342900" indent="-342900" eaLnBrk="0" hangingPunct="0"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(1) 将多发射极三极管</a:t>
            </a:r>
            <a:r>
              <a:rPr lang="en-US" altLang="zh-CN" dirty="0">
                <a:solidFill>
                  <a:schemeClr val="bg2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T1</a:t>
            </a:r>
            <a:r>
              <a:rPr lang="zh-CN" altLang="en-US" dirty="0">
                <a:solidFill>
                  <a:schemeClr val="bg2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改为二极管结构</a:t>
            </a:r>
            <a:r>
              <a:rPr lang="en-US" altLang="zh-CN" dirty="0">
                <a:solidFill>
                  <a:schemeClr val="bg2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bg2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以提高速度</a:t>
            </a:r>
            <a:r>
              <a:rPr lang="en-US" altLang="zh-CN" dirty="0">
                <a:solidFill>
                  <a:schemeClr val="bg2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;</a:t>
            </a:r>
            <a:endParaRPr lang="en-US" altLang="zh-CN" dirty="0">
              <a:solidFill>
                <a:schemeClr val="bg2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marL="342900" indent="-342900" eaLnBrk="0" hangingPunct="0">
              <a:lnSpc>
                <a:spcPct val="150000"/>
              </a:lnSpc>
            </a:pPr>
            <a:r>
              <a:rPr lang="en-US" altLang="zh-CN" dirty="0">
                <a:solidFill>
                  <a:schemeClr val="bg2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(2) </a:t>
            </a:r>
            <a:r>
              <a:rPr lang="zh-CN" altLang="en-US" dirty="0">
                <a:solidFill>
                  <a:schemeClr val="bg2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大幅度提高电阻值</a:t>
            </a:r>
            <a:r>
              <a:rPr lang="en-US" altLang="zh-CN" dirty="0">
                <a:solidFill>
                  <a:schemeClr val="bg2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bg2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减小驱动电流</a:t>
            </a:r>
            <a:r>
              <a:rPr lang="en-US" altLang="zh-CN" dirty="0">
                <a:solidFill>
                  <a:schemeClr val="bg2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bg2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降低功耗</a:t>
            </a:r>
            <a:r>
              <a:rPr lang="en-US" altLang="zh-CN" dirty="0">
                <a:solidFill>
                  <a:schemeClr val="bg2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.</a:t>
            </a:r>
            <a:endParaRPr lang="en-US" altLang="zh-CN" dirty="0">
              <a:solidFill>
                <a:schemeClr val="bg2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94210" name="图片 68610"/>
          <p:cNvPicPr>
            <a:picLocks noChangeAspect="1"/>
          </p:cNvPicPr>
          <p:nvPr/>
        </p:nvPicPr>
        <p:blipFill>
          <a:blip r:embed="rId1"/>
          <a:srcRect b="15863"/>
          <a:stretch>
            <a:fillRect/>
          </a:stretch>
        </p:blipFill>
        <p:spPr>
          <a:xfrm>
            <a:off x="4859338" y="823913"/>
            <a:ext cx="3883025" cy="3632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/>
        </p:nvGraphicFramePr>
        <p:xfrm>
          <a:off x="504825" y="1192213"/>
          <a:ext cx="8239760" cy="243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2035"/>
                <a:gridCol w="2199005"/>
                <a:gridCol w="782320"/>
                <a:gridCol w="626110"/>
                <a:gridCol w="936625"/>
                <a:gridCol w="937260"/>
                <a:gridCol w="937260"/>
                <a:gridCol w="779145"/>
              </a:tblGrid>
              <a:tr h="243840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Times New Roman" panose="02020603050405020304" pitchFamily="2" charset="0"/>
                        </a:rPr>
                        <a:t>参数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Times New Roman" panose="02020603050405020304" pitchFamily="2" charset="0"/>
                        </a:rPr>
                        <a:t>描述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TTL门电路系列（以反相器为例）</a:t>
                      </a:r>
                      <a:endParaRPr lang="en-US" altLang="en-US" sz="1600" b="0"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227965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74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74S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74LS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74AS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74ALS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74F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79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 i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V</a:t>
                      </a:r>
                      <a:r>
                        <a:rPr lang="en-US" sz="1600" b="0" baseline="-2500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IH(min)</a:t>
                      </a:r>
                      <a:endParaRPr lang="en-US" altLang="en-US" sz="1600" b="0" i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输入高电平最小值(V)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2.0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2.0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2.0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2.0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2.0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2.0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79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 i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V</a:t>
                      </a:r>
                      <a:r>
                        <a:rPr lang="en-US" sz="1600" b="0" baseline="-2500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IL(max)</a:t>
                      </a:r>
                      <a:endParaRPr lang="en-US" altLang="en-US" sz="1600" b="0" i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输入低电平最大值(V)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0.8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0.8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0.8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0.8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0.8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0.8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79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 i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V</a:t>
                      </a:r>
                      <a:r>
                        <a:rPr lang="en-US" sz="1600" b="0" baseline="-2500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OH(min)</a:t>
                      </a:r>
                      <a:endParaRPr lang="en-US" altLang="en-US" sz="1600" b="0" i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输出高电平最小值(V)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2.4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2.7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2.7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2.5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2.5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2.5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79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 i="1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V</a:t>
                      </a:r>
                      <a:r>
                        <a:rPr lang="en-US" sz="1600" b="0" baseline="-2500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OL(max)</a:t>
                      </a:r>
                      <a:endParaRPr lang="en-US" altLang="en-US" sz="1600" b="0" i="1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输出低电平最大值(V)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0.4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0.5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0.5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0.5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0.5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0.5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79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>
                          <a:solidFill>
                            <a:srgbClr val="009AD0"/>
                          </a:solidFill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    </a:t>
                      </a:r>
                      <a:r>
                        <a:rPr lang="en-US" sz="1600" b="0" i="1">
                          <a:solidFill>
                            <a:srgbClr val="009AD0"/>
                          </a:solidFill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t</a:t>
                      </a:r>
                      <a:r>
                        <a:rPr lang="en-US" sz="1600" b="0" baseline="-25000">
                          <a:solidFill>
                            <a:srgbClr val="009AD0"/>
                          </a:solidFill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PD</a:t>
                      </a:r>
                      <a:endParaRPr lang="en-US" altLang="en-US" sz="1600" b="0" baseline="-25000">
                        <a:solidFill>
                          <a:srgbClr val="009AD0"/>
                        </a:solidFill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>
                          <a:solidFill>
                            <a:srgbClr val="009AD0"/>
                          </a:solidFill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传输延迟时间(ns)</a:t>
                      </a:r>
                      <a:endParaRPr lang="en-US" altLang="en-US" sz="1600" b="0">
                        <a:solidFill>
                          <a:srgbClr val="009AD0"/>
                        </a:solidFill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9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3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9.5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1.7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4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3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79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>
                          <a:solidFill>
                            <a:srgbClr val="009AD0"/>
                          </a:solidFill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    </a:t>
                      </a:r>
                      <a:r>
                        <a:rPr lang="en-US" sz="1600" b="0">
                          <a:solidFill>
                            <a:srgbClr val="009AD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p</a:t>
                      </a:r>
                      <a:endParaRPr lang="en-US" altLang="en-US" sz="1600" b="0">
                        <a:solidFill>
                          <a:srgbClr val="009AD0"/>
                        </a:solidFill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>
                          <a:solidFill>
                            <a:srgbClr val="009AD0"/>
                          </a:solidFill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单个平均功耗(mW)</a:t>
                      </a:r>
                      <a:endParaRPr lang="en-US" altLang="en-US" sz="1600" b="0">
                        <a:solidFill>
                          <a:srgbClr val="009AD0"/>
                        </a:solidFill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20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2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8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1.2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6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79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>
                          <a:solidFill>
                            <a:srgbClr val="009AD0"/>
                          </a:solidFill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    </a:t>
                      </a:r>
                      <a:r>
                        <a:rPr lang="en-US" sz="1600" b="0">
                          <a:solidFill>
                            <a:srgbClr val="009AD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pd</a:t>
                      </a:r>
                      <a:endParaRPr lang="en-US" altLang="en-US" sz="1600" b="0">
                        <a:solidFill>
                          <a:srgbClr val="009AD0"/>
                        </a:solidFill>
                        <a:latin typeface="Comic Sans MS" panose="030F0702030302020204" pitchFamily="2" charset="0"/>
                        <a:ea typeface="宋体" panose="02010600030101010101" pitchFamily="2" charset="-122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>
                          <a:solidFill>
                            <a:srgbClr val="009AD0"/>
                          </a:solidFill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延迟功耗积(</a:t>
                      </a:r>
                      <a:r>
                        <a:rPr lang="en-US" sz="1600" b="0">
                          <a:solidFill>
                            <a:srgbClr val="009AD0"/>
                          </a:solidFill>
                          <a:latin typeface="Comic Sans MS" panose="030F0702030302020204" pitchFamily="2" charset="0"/>
                          <a:ea typeface="宋体" panose="02010600030101010101" pitchFamily="2" charset="-122"/>
                          <a:cs typeface="Comic Sans MS" panose="030F0702030302020204" pitchFamily="2" charset="0"/>
                        </a:rPr>
                        <a:t>p</a:t>
                      </a:r>
                      <a:r>
                        <a:rPr lang="en-US" sz="1600" b="0">
                          <a:solidFill>
                            <a:srgbClr val="009AD0"/>
                          </a:solidFill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J)</a:t>
                      </a:r>
                      <a:endParaRPr lang="en-US" altLang="en-US" sz="1600" b="0">
                        <a:solidFill>
                          <a:srgbClr val="009AD0"/>
                        </a:solidFill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90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60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19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13.6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4.8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18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79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   </a:t>
                      </a:r>
                      <a:r>
                        <a:rPr lang="en-US" sz="1600" b="0" i="1" baseline="-2500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 f</a:t>
                      </a:r>
                      <a:r>
                        <a:rPr lang="en-US" sz="1600" b="0" baseline="-2500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max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最高工作速度(MHz)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35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125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45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200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70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Comic Sans MS" panose="030F0702030302020204" pitchFamily="2" charset="0"/>
                          <a:cs typeface="Comic Sans MS" panose="030F0702030302020204" pitchFamily="2" charset="0"/>
                        </a:rPr>
                        <a:t>100</a:t>
                      </a:r>
                      <a:endParaRPr lang="en-US" altLang="en-US" sz="1600" b="0">
                        <a:latin typeface="Comic Sans MS" panose="030F0702030302020204" pitchFamily="2" charset="0"/>
                        <a:ea typeface="Times New Roman" panose="02020603050405020304" pitchFamily="2" charset="0"/>
                        <a:cs typeface="Comic Sans MS" panose="030F0702030302020204" pitchFamily="2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5327" name="文本框 99"/>
          <p:cNvSpPr txBox="1"/>
          <p:nvPr/>
        </p:nvSpPr>
        <p:spPr>
          <a:xfrm>
            <a:off x="3089275" y="681038"/>
            <a:ext cx="30702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b="0">
                <a:solidFill>
                  <a:srgbClr val="FF0000"/>
                </a:solidFill>
                <a:latin typeface="Comic Sans MS" panose="030F0702030302020204" pitchFamily="2" charset="0"/>
                <a:ea typeface="黑体" panose="02010609060101010101" pitchFamily="2" charset="-122"/>
              </a:rPr>
              <a:t>TTL</a:t>
            </a:r>
            <a:r>
              <a:rPr lang="zh-CN" altLang="zh-CN" b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各</a:t>
            </a:r>
            <a:r>
              <a:rPr lang="zh-CN" altLang="zh-CN" b="0">
                <a:solidFill>
                  <a:srgbClr val="FF0000"/>
                </a:solidFill>
                <a:latin typeface="Comic Sans MS" panose="030F0702030302020204" pitchFamily="2" charset="0"/>
                <a:ea typeface="黑体" panose="02010609060101010101" pitchFamily="2" charset="-122"/>
              </a:rPr>
              <a:t>系列门电路</a:t>
            </a:r>
            <a:r>
              <a:rPr lang="zh-CN" altLang="zh-CN" b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的</a:t>
            </a:r>
            <a:r>
              <a:rPr lang="zh-CN" altLang="zh-CN" b="0">
                <a:solidFill>
                  <a:srgbClr val="FF0000"/>
                </a:solidFill>
                <a:latin typeface="Comic Sans MS" panose="030F0702030302020204" pitchFamily="2" charset="0"/>
                <a:ea typeface="黑体" panose="02010609060101010101" pitchFamily="2" charset="-122"/>
              </a:rPr>
              <a:t>参数表</a:t>
            </a:r>
            <a:endParaRPr lang="zh-CN" altLang="en-US" b="0">
              <a:solidFill>
                <a:srgbClr val="FF0000"/>
              </a:solidFill>
              <a:latin typeface="Comic Sans MS" panose="030F0702030302020204" pitchFamily="2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2"/>
          <p:cNvSpPr txBox="1"/>
          <p:nvPr/>
        </p:nvSpPr>
        <p:spPr>
          <a:xfrm>
            <a:off x="2124075" y="2049463"/>
            <a:ext cx="5178425" cy="1092200"/>
          </a:xfrm>
          <a:prstGeom prst="rect">
            <a:avLst/>
          </a:prstGeom>
          <a:noFill/>
          <a:ln w="9525">
            <a:noFill/>
          </a:ln>
          <a:effectLst>
            <a:outerShdw dist="38100" dir="8100000" algn="ctr" rotWithShape="0">
              <a:srgbClr val="000000">
                <a:alpha val="31000"/>
              </a:srgbClr>
            </a:outerShdw>
          </a:effectLst>
        </p:spPr>
        <p:txBody>
          <a:bodyPr anchor="t" anchorCtr="0"/>
          <a:lstStyle/>
          <a:p>
            <a:pPr algn="ctr">
              <a:lnSpc>
                <a:spcPct val="120000"/>
              </a:lnSpc>
            </a:pPr>
            <a:r>
              <a:rPr lang="en-US" altLang="zh-CN" sz="4800" b="0" dirty="0">
                <a:latin typeface="Comic Sans MS" panose="030F0702030302020204" pitchFamily="2" charset="0"/>
                <a:ea typeface="黑体" panose="02010609060101010101" pitchFamily="2" charset="-122"/>
              </a:rPr>
              <a:t>3.5 </a:t>
            </a:r>
            <a:r>
              <a:rPr lang="zh-CN" altLang="en-US" sz="4800" b="0" dirty="0">
                <a:latin typeface="Comic Sans MS" panose="030F0702030302020204" pitchFamily="2" charset="0"/>
                <a:ea typeface="黑体" panose="02010609060101010101" pitchFamily="2" charset="-122"/>
              </a:rPr>
              <a:t>设计实践</a:t>
            </a:r>
            <a:endParaRPr lang="zh-CN" altLang="en-US" sz="4800" b="0" dirty="0">
              <a:latin typeface="Comic Sans MS" panose="030F0702030302020204" pitchFamily="2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对象 6"/>
          <p:cNvGraphicFramePr/>
          <p:nvPr/>
        </p:nvGraphicFramePr>
        <p:xfrm>
          <a:off x="755650" y="575310"/>
          <a:ext cx="4533900" cy="687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" r:id="rId1" imgW="5724525" imgH="762000" progId="Paint.Picture">
                  <p:embed/>
                </p:oleObj>
              </mc:Choice>
              <mc:Fallback>
                <p:oleObj name="" r:id="rId1" imgW="5724525" imgH="762000" progId="Paint.Picture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55650" y="575310"/>
                        <a:ext cx="4533900" cy="6877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/>
          <p:nvPr/>
        </p:nvGraphicFramePr>
        <p:xfrm>
          <a:off x="755650" y="1413510"/>
          <a:ext cx="280733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" r:id="rId3" imgW="3533775" imgH="742950" progId="Paint.Picture">
                  <p:embed/>
                </p:oleObj>
              </mc:Choice>
              <mc:Fallback>
                <p:oleObj name="" r:id="rId3" imgW="3533775" imgH="742950" progId="Paint.Picture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5650" y="1413510"/>
                        <a:ext cx="2807335" cy="641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/>
          <p:nvPr/>
        </p:nvGraphicFramePr>
        <p:xfrm>
          <a:off x="3707765" y="1341120"/>
          <a:ext cx="273494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name="" r:id="rId5" imgW="3514725" imgH="800100" progId="Paint.Picture">
                  <p:embed/>
                </p:oleObj>
              </mc:Choice>
              <mc:Fallback>
                <p:oleObj name="" r:id="rId5" imgW="3514725" imgH="800100" progId="Paint.Picture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07765" y="1341120"/>
                        <a:ext cx="2734945" cy="641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9" name="对象 -2147482448"/>
          <p:cNvGraphicFramePr/>
          <p:nvPr/>
        </p:nvGraphicFramePr>
        <p:xfrm>
          <a:off x="683895" y="3645535"/>
          <a:ext cx="1341120" cy="1159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" r:id="rId7" imgW="2755900" imgH="1612900" progId="Visio.Drawing.11">
                  <p:embed/>
                </p:oleObj>
              </mc:Choice>
              <mc:Fallback>
                <p:oleObj name="" r:id="rId7" imgW="2755900" imgH="1612900" progId="Visio.Drawing.11">
                  <p:embed/>
                  <p:pic>
                    <p:nvPicPr>
                      <p:cNvPr id="0" name="图片 309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3895" y="3645535"/>
                        <a:ext cx="1341120" cy="11595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298" name="对象 -2147482446"/>
          <p:cNvGraphicFramePr/>
          <p:nvPr/>
        </p:nvGraphicFramePr>
        <p:xfrm>
          <a:off x="755650" y="2282190"/>
          <a:ext cx="3610610" cy="1240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" r:id="rId9" imgW="5778500" imgH="1638300" progId="Visio.Drawing.11">
                  <p:embed/>
                </p:oleObj>
              </mc:Choice>
              <mc:Fallback>
                <p:oleObj name="" r:id="rId9" imgW="5778500" imgH="1638300" progId="Visio.Drawing.11">
                  <p:embed/>
                  <p:pic>
                    <p:nvPicPr>
                      <p:cNvPr id="0" name="图片 310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55650" y="2282190"/>
                        <a:ext cx="3610610" cy="12407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39" name="对象 -2147482435"/>
          <p:cNvGraphicFramePr/>
          <p:nvPr/>
        </p:nvGraphicFramePr>
        <p:xfrm>
          <a:off x="679450" y="4941570"/>
          <a:ext cx="2858770" cy="1181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" name="" r:id="rId11" imgW="6223000" imgH="1790700" progId="Visio.Drawing.11">
                  <p:embed/>
                </p:oleObj>
              </mc:Choice>
              <mc:Fallback>
                <p:oleObj name="" r:id="rId11" imgW="6223000" imgH="1790700" progId="Visio.Drawing.11">
                  <p:embed/>
                  <p:pic>
                    <p:nvPicPr>
                      <p:cNvPr id="0" name="图片 312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79450" y="4941570"/>
                        <a:ext cx="2858770" cy="11817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-2147482434"/>
          <p:cNvGraphicFramePr/>
          <p:nvPr/>
        </p:nvGraphicFramePr>
        <p:xfrm>
          <a:off x="4883150" y="3973830"/>
          <a:ext cx="2420620" cy="2172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13" imgW="8318500" imgH="7112000" progId="Visio.Drawing.11">
                  <p:embed/>
                </p:oleObj>
              </mc:Choice>
              <mc:Fallback>
                <p:oleObj name="" r:id="rId13" imgW="8318500" imgH="7112000" progId="Visio.Drawing.11">
                  <p:embed/>
                  <p:pic>
                    <p:nvPicPr>
                      <p:cNvPr id="0" name="图片 312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83150" y="3973830"/>
                        <a:ext cx="2420620" cy="21723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2" name="对象 -2147482433"/>
          <p:cNvGraphicFramePr/>
          <p:nvPr/>
        </p:nvGraphicFramePr>
        <p:xfrm>
          <a:off x="7212965" y="3014345"/>
          <a:ext cx="1577340" cy="3246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" r:id="rId15" imgW="4724400" imgH="5194300" progId="Visio.Drawing.11">
                  <p:embed/>
                </p:oleObj>
              </mc:Choice>
              <mc:Fallback>
                <p:oleObj name="" r:id="rId15" imgW="4724400" imgH="5194300" progId="Visio.Drawing.11">
                  <p:embed/>
                  <p:pic>
                    <p:nvPicPr>
                      <p:cNvPr id="0" name="图片 3126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212965" y="3014345"/>
                        <a:ext cx="1577340" cy="32461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4" name="对象 -2147482422"/>
          <p:cNvGraphicFramePr/>
          <p:nvPr/>
        </p:nvGraphicFramePr>
        <p:xfrm>
          <a:off x="2195830" y="3681730"/>
          <a:ext cx="1367790" cy="1101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name="" r:id="rId17" imgW="2794000" imgH="1524000" progId="Visio.Drawing.11">
                  <p:embed/>
                </p:oleObj>
              </mc:Choice>
              <mc:Fallback>
                <p:oleObj name="" r:id="rId17" imgW="2794000" imgH="1524000" progId="Visio.Drawing.11">
                  <p:embed/>
                  <p:pic>
                    <p:nvPicPr>
                      <p:cNvPr id="0" name="图片 3113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195830" y="3681730"/>
                        <a:ext cx="1367790" cy="11010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7" name="对象 -2147482421"/>
          <p:cNvGraphicFramePr/>
          <p:nvPr/>
        </p:nvGraphicFramePr>
        <p:xfrm>
          <a:off x="7020560" y="836930"/>
          <a:ext cx="1954530" cy="2080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" name="" r:id="rId19" imgW="3441700" imgH="2120900" progId="Visio.Drawing.11">
                  <p:embed/>
                </p:oleObj>
              </mc:Choice>
              <mc:Fallback>
                <p:oleObj name="" r:id="rId19" imgW="3441700" imgH="2120900" progId="Visio.Drawing.11">
                  <p:embed/>
                  <p:pic>
                    <p:nvPicPr>
                      <p:cNvPr id="0" name="图片 3117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020560" y="836930"/>
                        <a:ext cx="1954530" cy="20808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4"/>
          <p:cNvSpPr txBox="1"/>
          <p:nvPr/>
        </p:nvSpPr>
        <p:spPr>
          <a:xfrm>
            <a:off x="5187950" y="665480"/>
            <a:ext cx="1832610" cy="506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b="0">
                <a:solidFill>
                  <a:srgbClr val="C00000"/>
                </a:solidFill>
                <a:latin typeface="Comic Sans MS" panose="030F0702030302020204" pitchFamily="2" charset="0"/>
                <a:ea typeface="黑体" panose="02010609060101010101" pitchFamily="2" charset="-122"/>
              </a:rPr>
              <a:t>功能与性能</a:t>
            </a:r>
            <a:endParaRPr lang="zh-CN" altLang="en-US" b="0">
              <a:solidFill>
                <a:srgbClr val="C00000"/>
              </a:solidFill>
              <a:latin typeface="Comic Sans MS" panose="030F0702030302020204" pitchFamily="2" charset="0"/>
              <a:ea typeface="黑体" panose="02010609060101010101" pitchFamily="2" charset="-122"/>
            </a:endParaRPr>
          </a:p>
        </p:txBody>
      </p:sp>
      <p:sp>
        <p:nvSpPr>
          <p:cNvPr id="12322" name="文本框 9220"/>
          <p:cNvSpPr/>
          <p:nvPr/>
        </p:nvSpPr>
        <p:spPr>
          <a:xfrm>
            <a:off x="3802380" y="4050665"/>
            <a:ext cx="1081405" cy="189166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 anchorCtr="0">
            <a:spAutoFit/>
          </a:bodyPr>
          <a:p>
            <a:pPr>
              <a:spcAft>
                <a:spcPts val="600"/>
              </a:spcAft>
            </a:pPr>
            <a:r>
              <a:rPr lang="zh-CN" altLang="en-US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逻辑门</a:t>
            </a:r>
            <a:endParaRPr lang="zh-CN" altLang="en-US" sz="16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r>
              <a:rPr lang="zh-CN" altLang="en-US" sz="1600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Comic Sans MS" panose="030F0702030302020204" pitchFamily="2" charset="0"/>
              </a:rPr>
              <a:t>74HC00</a:t>
            </a:r>
            <a:endParaRPr lang="zh-CN" altLang="en-US" sz="1600" dirty="0">
              <a:solidFill>
                <a:schemeClr val="hlink"/>
              </a:solidFill>
              <a:latin typeface="Comic Sans MS" panose="030F0702030302020204" pitchFamily="2" charset="0"/>
              <a:ea typeface="宋体" panose="02010600030101010101" pitchFamily="2" charset="-122"/>
              <a:sym typeface="Comic Sans MS" panose="030F0702030302020204" pitchFamily="2" charset="0"/>
            </a:endParaRPr>
          </a:p>
          <a:p>
            <a:r>
              <a:rPr lang="en-US" altLang="zh-CN" sz="1600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Comic Sans MS" panose="030F0702030302020204" pitchFamily="2" charset="0"/>
              </a:rPr>
              <a:t>74HC02</a:t>
            </a:r>
            <a:endParaRPr lang="zh-CN" altLang="en-US" sz="1600" dirty="0">
              <a:solidFill>
                <a:schemeClr val="hlink"/>
              </a:solidFill>
              <a:latin typeface="Comic Sans MS" panose="030F0702030302020204" pitchFamily="2" charset="0"/>
              <a:ea typeface="宋体" panose="02010600030101010101" pitchFamily="2" charset="-122"/>
              <a:sym typeface="Comic Sans MS" panose="030F0702030302020204" pitchFamily="2" charset="0"/>
            </a:endParaRPr>
          </a:p>
          <a:p>
            <a:r>
              <a:rPr lang="zh-CN" altLang="en-US" sz="1600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Comic Sans MS" panose="030F0702030302020204" pitchFamily="2" charset="0"/>
              </a:rPr>
              <a:t>74HC04</a:t>
            </a:r>
            <a:endParaRPr lang="zh-CN" altLang="en-US" sz="1600" dirty="0">
              <a:solidFill>
                <a:schemeClr val="hlink"/>
              </a:solidFill>
              <a:latin typeface="Comic Sans MS" panose="030F0702030302020204" pitchFamily="2" charset="0"/>
              <a:ea typeface="宋体" panose="02010600030101010101" pitchFamily="2" charset="-122"/>
              <a:sym typeface="Comic Sans MS" panose="030F0702030302020204" pitchFamily="2" charset="0"/>
            </a:endParaRPr>
          </a:p>
          <a:p>
            <a:r>
              <a:rPr lang="zh-CN" altLang="en-US" sz="1600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Comic Sans MS" panose="030F0702030302020204" pitchFamily="2" charset="0"/>
              </a:rPr>
              <a:t>74HC10</a:t>
            </a:r>
            <a:endParaRPr lang="zh-CN" altLang="en-US" sz="1600" dirty="0">
              <a:solidFill>
                <a:schemeClr val="hlink"/>
              </a:solidFill>
              <a:latin typeface="Comic Sans MS" panose="030F0702030302020204" pitchFamily="2" charset="0"/>
              <a:ea typeface="宋体" panose="02010600030101010101" pitchFamily="2" charset="-122"/>
              <a:sym typeface="Comic Sans MS" panose="030F0702030302020204" pitchFamily="2" charset="0"/>
            </a:endParaRPr>
          </a:p>
          <a:p>
            <a:r>
              <a:rPr lang="zh-CN" altLang="en-US" sz="1600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Comic Sans MS" panose="030F0702030302020204" pitchFamily="2" charset="0"/>
              </a:rPr>
              <a:t>74HC32</a:t>
            </a:r>
            <a:endParaRPr lang="zh-CN" altLang="en-US" sz="1600" dirty="0">
              <a:solidFill>
                <a:schemeClr val="hlink"/>
              </a:solidFill>
              <a:latin typeface="Comic Sans MS" panose="030F0702030302020204" pitchFamily="2" charset="0"/>
              <a:ea typeface="宋体" panose="02010600030101010101" pitchFamily="2" charset="-122"/>
              <a:sym typeface="Comic Sans MS" panose="030F0702030302020204" pitchFamily="2" charset="0"/>
            </a:endParaRPr>
          </a:p>
          <a:p>
            <a:r>
              <a:rPr lang="zh-CN" altLang="en-US" sz="1600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Comic Sans MS" panose="030F0702030302020204" pitchFamily="2" charset="0"/>
              </a:rPr>
              <a:t>74HC86</a:t>
            </a:r>
            <a:endParaRPr lang="zh-CN" altLang="en-US" sz="1600" dirty="0">
              <a:solidFill>
                <a:schemeClr val="hlink"/>
              </a:solidFill>
              <a:latin typeface="Comic Sans MS" panose="030F0702030302020204" pitchFamily="2" charset="0"/>
              <a:ea typeface="宋体" panose="02010600030101010101" pitchFamily="2" charset="-122"/>
              <a:sym typeface="Comic Sans MS" panose="030F0702030302020204" pitchFamily="2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31410" y="1988820"/>
            <a:ext cx="2293620" cy="189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spcAft>
                <a:spcPts val="600"/>
              </a:spcAft>
            </a:pPr>
            <a:r>
              <a:rPr lang="en-US" altLang="zh-CN" sz="1600" dirty="0">
                <a:solidFill>
                  <a:srgbClr val="FF0000"/>
                </a:solidFill>
                <a:sym typeface="Comic Sans MS" panose="030F0702030302020204" pitchFamily="2" charset="0"/>
              </a:rPr>
              <a:t>OD</a:t>
            </a:r>
            <a:r>
              <a:rPr lang="zh-CN" altLang="en-US" sz="1600" dirty="0">
                <a:solidFill>
                  <a:srgbClr val="FF0000"/>
                </a:solidFill>
                <a:sym typeface="Comic Sans MS" panose="030F0702030302020204" pitchFamily="2" charset="0"/>
              </a:rPr>
              <a:t>门</a:t>
            </a:r>
            <a:r>
              <a:rPr lang="en-US" altLang="zh-CN" sz="1600" dirty="0">
                <a:solidFill>
                  <a:srgbClr val="FF0000"/>
                </a:solidFill>
                <a:sym typeface="Comic Sans MS" panose="030F0702030302020204" pitchFamily="2" charset="0"/>
              </a:rPr>
              <a:t>/TSL/</a:t>
            </a:r>
            <a:r>
              <a:rPr lang="zh-CN" altLang="en-US" sz="1600" dirty="0">
                <a:solidFill>
                  <a:srgbClr val="FF0000"/>
                </a:solidFill>
                <a:sym typeface="Comic Sans MS" panose="030F0702030302020204" pitchFamily="2" charset="0"/>
              </a:rPr>
              <a:t>模拟开关</a:t>
            </a:r>
            <a:endParaRPr lang="zh-CN" altLang="en-US" sz="1600" dirty="0">
              <a:solidFill>
                <a:srgbClr val="FF0000"/>
              </a:solidFill>
              <a:latin typeface="Comic Sans MS" panose="030F0702030302020204" pitchFamily="2" charset="0"/>
              <a:ea typeface="宋体" panose="02010600030101010101" pitchFamily="2" charset="-122"/>
              <a:sym typeface="Comic Sans MS" panose="030F0702030302020204" pitchFamily="2" charset="0"/>
            </a:endParaRPr>
          </a:p>
          <a:p>
            <a:r>
              <a:rPr lang="en-US" altLang="zh-CN" sz="1600" dirty="0">
                <a:solidFill>
                  <a:schemeClr val="hlink"/>
                </a:solidFill>
                <a:sym typeface="Comic Sans MS" panose="030F0702030302020204" pitchFamily="2" charset="0"/>
              </a:rPr>
              <a:t>74HC05</a:t>
            </a:r>
            <a:endParaRPr lang="en-US" altLang="zh-CN" sz="1600" dirty="0">
              <a:solidFill>
                <a:schemeClr val="hlink"/>
              </a:solidFill>
              <a:latin typeface="Comic Sans MS" panose="030F0702030302020204" pitchFamily="2" charset="0"/>
              <a:ea typeface="宋体" panose="02010600030101010101" pitchFamily="2" charset="-122"/>
              <a:sym typeface="Comic Sans MS" panose="030F0702030302020204" pitchFamily="2" charset="0"/>
            </a:endParaRPr>
          </a:p>
          <a:p>
            <a:r>
              <a:rPr lang="en-US" altLang="zh-CN" sz="1600" dirty="0">
                <a:solidFill>
                  <a:schemeClr val="hlink"/>
                </a:solidFill>
                <a:sym typeface="Comic Sans MS" panose="030F0702030302020204" pitchFamily="2" charset="0"/>
              </a:rPr>
              <a:t>ULN2803</a:t>
            </a:r>
            <a:endParaRPr lang="zh-CN" altLang="en-US" sz="1600" dirty="0">
              <a:solidFill>
                <a:schemeClr val="hlink"/>
              </a:solidFill>
              <a:latin typeface="Comic Sans MS" panose="030F0702030302020204" pitchFamily="2" charset="0"/>
              <a:ea typeface="宋体" panose="02010600030101010101" pitchFamily="2" charset="-122"/>
              <a:sym typeface="Comic Sans MS" panose="030F0702030302020204" pitchFamily="2" charset="0"/>
            </a:endParaRPr>
          </a:p>
          <a:p>
            <a:r>
              <a:rPr lang="zh-CN" altLang="en-US" sz="1600" dirty="0">
                <a:solidFill>
                  <a:schemeClr val="hlink"/>
                </a:solidFill>
                <a:sym typeface="Comic Sans MS" panose="030F0702030302020204" pitchFamily="2" charset="0"/>
              </a:rPr>
              <a:t>74HC125/126</a:t>
            </a:r>
            <a:endParaRPr lang="zh-CN" altLang="en-US" sz="1600" dirty="0">
              <a:solidFill>
                <a:schemeClr val="hlink"/>
              </a:solidFill>
              <a:latin typeface="Comic Sans MS" panose="030F0702030302020204" pitchFamily="2" charset="0"/>
              <a:ea typeface="宋体" panose="02010600030101010101" pitchFamily="2" charset="-122"/>
              <a:sym typeface="Comic Sans MS" panose="030F0702030302020204" pitchFamily="2" charset="0"/>
            </a:endParaRPr>
          </a:p>
          <a:p>
            <a:r>
              <a:rPr lang="zh-CN" altLang="en-US" sz="1600" dirty="0">
                <a:solidFill>
                  <a:schemeClr val="hlink"/>
                </a:solidFill>
                <a:sym typeface="Comic Sans MS" panose="030F0702030302020204" pitchFamily="2" charset="0"/>
              </a:rPr>
              <a:t>74HC240/244</a:t>
            </a:r>
            <a:r>
              <a:rPr lang="en-US" altLang="zh-CN" sz="1600" dirty="0">
                <a:solidFill>
                  <a:schemeClr val="hlink"/>
                </a:solidFill>
                <a:sym typeface="Comic Sans MS" panose="030F0702030302020204" pitchFamily="2" charset="0"/>
              </a:rPr>
              <a:t>/245</a:t>
            </a:r>
            <a:endParaRPr lang="zh-CN" altLang="en-US" sz="1600" dirty="0">
              <a:solidFill>
                <a:schemeClr val="hlink"/>
              </a:solidFill>
              <a:sym typeface="Comic Sans MS" panose="030F0702030302020204" pitchFamily="2" charset="0"/>
            </a:endParaRPr>
          </a:p>
          <a:p>
            <a:r>
              <a:rPr lang="en-US" altLang="zh-CN" sz="1600" dirty="0">
                <a:solidFill>
                  <a:schemeClr val="hlink"/>
                </a:solidFill>
                <a:sym typeface="Comic Sans MS" panose="030F0702030302020204" pitchFamily="2" charset="0"/>
              </a:rPr>
              <a:t>CD4066</a:t>
            </a:r>
            <a:endParaRPr lang="zh-CN" altLang="en-US" sz="1600" dirty="0">
              <a:solidFill>
                <a:schemeClr val="hlink"/>
              </a:solidFill>
              <a:latin typeface="Comic Sans MS" panose="030F0702030302020204" pitchFamily="2" charset="0"/>
              <a:ea typeface="宋体" panose="02010600030101010101" pitchFamily="2" charset="-122"/>
              <a:sym typeface="Comic Sans MS" panose="030F0702030302020204" pitchFamily="2" charset="0"/>
            </a:endParaRPr>
          </a:p>
          <a:p>
            <a:r>
              <a:rPr lang="zh-CN" altLang="en-US" sz="1600" dirty="0">
                <a:solidFill>
                  <a:schemeClr val="hlink"/>
                </a:solidFill>
                <a:sym typeface="Comic Sans MS" panose="030F0702030302020204" pitchFamily="2" charset="0"/>
              </a:rPr>
              <a:t>CD4051/52/53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18" grpId="0"/>
      <p:bldP spid="18" grpId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90" name="图片 -214748236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b="7274"/>
          <a:stretch>
            <a:fillRect/>
          </a:stretch>
        </p:blipFill>
        <p:spPr>
          <a:xfrm>
            <a:off x="830580" y="3514725"/>
            <a:ext cx="2517140" cy="13423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6805" name="文本框 1"/>
          <p:cNvSpPr txBox="1"/>
          <p:nvPr/>
        </p:nvSpPr>
        <p:spPr>
          <a:xfrm>
            <a:off x="679450" y="476885"/>
            <a:ext cx="8314690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发光二极管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(Light-Emitting Diode,LED)</a:t>
            </a:r>
            <a:r>
              <a:rPr lang="zh-CN" altLang="en-US" dirty="0">
                <a:sym typeface="宋体" panose="02010600030101010101" pitchFamily="2" charset="-122"/>
              </a:rPr>
              <a:t>和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数码管是数字系统中常用的显示器件，用来指示电路的状态或者参数。</a:t>
            </a:r>
            <a:endParaRPr lang="zh-CN" altLang="en-US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2" name="图片 11" descr="}V4YNARN66~$]]}NPN1W5_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280" y="1319530"/>
            <a:ext cx="2943225" cy="2019300"/>
          </a:xfrm>
          <a:prstGeom prst="rect">
            <a:avLst/>
          </a:prstGeom>
        </p:spPr>
      </p:pic>
      <p:pic>
        <p:nvPicPr>
          <p:cNvPr id="2" name="图片 1" descr="I{CWABOB75S{[7QF8PMFFO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720" y="4149090"/>
            <a:ext cx="2580640" cy="1793875"/>
          </a:xfrm>
          <a:prstGeom prst="rect">
            <a:avLst/>
          </a:prstGeom>
        </p:spPr>
      </p:pic>
      <p:pic>
        <p:nvPicPr>
          <p:cNvPr id="8" name="图片 7" descr="8Y6A(V~AIR%P6W0{3X_1E3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131820" y="1538605"/>
            <a:ext cx="2407920" cy="1800225"/>
          </a:xfrm>
          <a:prstGeom prst="rect">
            <a:avLst/>
          </a:prstGeom>
        </p:spPr>
      </p:pic>
      <p:pic>
        <p:nvPicPr>
          <p:cNvPr id="14" name="图片 13" descr="7P9CQY@4~Y630_Y[N5~90]S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155" y="1538605"/>
            <a:ext cx="2107565" cy="1821815"/>
          </a:xfrm>
          <a:prstGeom prst="rect">
            <a:avLst/>
          </a:prstGeom>
        </p:spPr>
      </p:pic>
      <p:graphicFrame>
        <p:nvGraphicFramePr>
          <p:cNvPr id="19461" name="对象 7"/>
          <p:cNvGraphicFramePr/>
          <p:nvPr/>
        </p:nvGraphicFramePr>
        <p:xfrm>
          <a:off x="3347720" y="3573145"/>
          <a:ext cx="2537460" cy="458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8" imgW="2790825" imgH="647700" progId="Paint.Picture">
                  <p:embed/>
                </p:oleObj>
              </mc:Choice>
              <mc:Fallback>
                <p:oleObj name="" r:id="rId8" imgW="2790825" imgH="647700" progId="Paint.Picture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47720" y="3573145"/>
                        <a:ext cx="2537460" cy="4584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652135" y="5993130"/>
            <a:ext cx="3510280" cy="2628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>
                <a:solidFill>
                  <a:srgbClr val="0070C0"/>
                </a:solidFill>
                <a:sym typeface="+mn-ea"/>
              </a:rPr>
              <a:t>OLED</a:t>
            </a:r>
            <a:r>
              <a:rPr lang="en-US" altLang="zh-CN" sz="1400">
                <a:solidFill>
                  <a:srgbClr val="0070C0"/>
                </a:solidFill>
              </a:rPr>
              <a:t>(</a:t>
            </a:r>
            <a:r>
              <a:rPr lang="zh-CN" altLang="en-US" sz="1400">
                <a:solidFill>
                  <a:srgbClr val="0070C0"/>
                </a:solidFill>
              </a:rPr>
              <a:t>Organic Light-Emitting Diode</a:t>
            </a:r>
            <a:r>
              <a:rPr lang="en-US" altLang="zh-CN" sz="1400">
                <a:solidFill>
                  <a:srgbClr val="0070C0"/>
                </a:solidFill>
              </a:rPr>
              <a:t>)</a:t>
            </a:r>
            <a:endParaRPr lang="en-US" altLang="zh-CN" sz="1400">
              <a:solidFill>
                <a:srgbClr val="0070C0"/>
              </a:solidFill>
            </a:endParaRPr>
          </a:p>
        </p:txBody>
      </p:sp>
      <p:pic>
        <p:nvPicPr>
          <p:cNvPr id="6" name="图片 5" descr="YQFZW~`DLU@8Q~(Y7DRDQ3U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8540" y="3618865"/>
            <a:ext cx="2694305" cy="2374265"/>
          </a:xfrm>
          <a:prstGeom prst="rect">
            <a:avLst/>
          </a:prstGeom>
        </p:spPr>
      </p:pic>
      <p:graphicFrame>
        <p:nvGraphicFramePr>
          <p:cNvPr id="4" name="对象 3"/>
          <p:cNvGraphicFramePr/>
          <p:nvPr>
            <p:custDataLst>
              <p:tags r:id="rId11"/>
            </p:custDataLst>
          </p:nvPr>
        </p:nvGraphicFramePr>
        <p:xfrm>
          <a:off x="827405" y="3510280"/>
          <a:ext cx="955675" cy="1313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2" imgW="2438400" imgH="2752725" progId="Paint.Picture">
                  <p:embed/>
                </p:oleObj>
              </mc:Choice>
              <mc:Fallback>
                <p:oleObj name="" r:id="rId12" imgW="2438400" imgH="27527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27405" y="3510280"/>
                        <a:ext cx="955675" cy="13138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>
            <p:custDataLst>
              <p:tags r:id="rId14"/>
            </p:custDataLst>
          </p:nvPr>
        </p:nvGraphicFramePr>
        <p:xfrm>
          <a:off x="755650" y="4984750"/>
          <a:ext cx="2440940" cy="1076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5" imgW="10582275" imgH="4962525" progId="Paint.Picture">
                  <p:embed/>
                </p:oleObj>
              </mc:Choice>
              <mc:Fallback>
                <p:oleObj name="" r:id="rId15" imgW="10582275" imgH="4962525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55650" y="4984750"/>
                        <a:ext cx="2440940" cy="1076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"/>
          <p:cNvSpPr txBox="1"/>
          <p:nvPr/>
        </p:nvSpPr>
        <p:spPr>
          <a:xfrm>
            <a:off x="827405" y="621030"/>
            <a:ext cx="4704080" cy="1337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常用的发光二极管有Φ3和Φ5两种。</a:t>
            </a:r>
            <a:endParaRPr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Φ3</a:t>
            </a:r>
            <a:r>
              <a:rPr 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：</a:t>
            </a:r>
            <a:r>
              <a:rPr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直径3mm，驱动电流约3mA左右。</a:t>
            </a:r>
            <a:endParaRPr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Φ5</a:t>
            </a:r>
            <a:r>
              <a:rPr 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：</a:t>
            </a:r>
            <a:r>
              <a:rPr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直径5mm，驱动电流约为10mA左右。</a:t>
            </a:r>
            <a:endParaRPr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4" name="对象 -2147482442"/>
          <p:cNvGraphicFramePr/>
          <p:nvPr/>
        </p:nvGraphicFramePr>
        <p:xfrm>
          <a:off x="941705" y="4804410"/>
          <a:ext cx="1911350" cy="1382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1151890" imgH="849630" progId="Visio.Drawing.11">
                  <p:embed/>
                </p:oleObj>
              </mc:Choice>
              <mc:Fallback>
                <p:oleObj name="" r:id="rId1" imgW="1151890" imgH="849630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41705" y="4804410"/>
                        <a:ext cx="1911350" cy="13823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-2147482441"/>
          <p:cNvGraphicFramePr/>
          <p:nvPr/>
        </p:nvGraphicFramePr>
        <p:xfrm>
          <a:off x="3131820" y="4687570"/>
          <a:ext cx="1731010" cy="1449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3" imgW="1151890" imgH="892810" progId="Visio.Drawing.11">
                  <p:embed/>
                </p:oleObj>
              </mc:Choice>
              <mc:Fallback>
                <p:oleObj name="" r:id="rId3" imgW="1151890" imgH="892810" progId="Visio.Drawing.11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31820" y="4687570"/>
                        <a:ext cx="1731010" cy="14497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1"/>
          <p:cNvSpPr txBox="1"/>
          <p:nvPr/>
        </p:nvSpPr>
        <p:spPr>
          <a:xfrm>
            <a:off x="683260" y="3393440"/>
            <a:ext cx="4726305" cy="1337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</a:t>
            </a:r>
            <a:r>
              <a:rPr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发光二极管既可以接成灌电流负载，用低电平驱动，也可以接成拉电流负载，用高电平驱动</a:t>
            </a:r>
            <a:r>
              <a:rPr 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。</a:t>
            </a:r>
            <a:endParaRPr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9" name="表格 8"/>
          <p:cNvGraphicFramePr/>
          <p:nvPr>
            <p:custDataLst>
              <p:tags r:id="rId5"/>
            </p:custDataLst>
          </p:nvPr>
        </p:nvGraphicFramePr>
        <p:xfrm>
          <a:off x="699770" y="2204720"/>
          <a:ext cx="4616450" cy="10814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8380"/>
                <a:gridCol w="728980"/>
                <a:gridCol w="708025"/>
                <a:gridCol w="727075"/>
                <a:gridCol w="723265"/>
                <a:gridCol w="720725"/>
              </a:tblGrid>
              <a:tr h="3079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测试条件</a:t>
                      </a:r>
                      <a:endParaRPr lang="en-US" altLang="en-US" sz="1400"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p>
                      <a:pPr>
                        <a:buNone/>
                      </a:pPr>
                      <a:r>
                        <a:rPr lang="en-US" sz="1400" b="0" i="1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      Φ</a:t>
                      </a:r>
                      <a:r>
                        <a:rPr lang="en-US" sz="1400" b="0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3：</a:t>
                      </a:r>
                      <a:r>
                        <a:rPr lang="en-US" sz="1400" b="0" i="1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I</a:t>
                      </a:r>
                      <a:r>
                        <a:rPr lang="en-US" sz="1400" b="0" baseline="-25000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D</a:t>
                      </a:r>
                      <a:r>
                        <a:rPr lang="en-US" sz="1400" b="0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=3mA，</a:t>
                      </a:r>
                      <a:r>
                        <a:rPr lang="en-US" sz="1400" b="0" i="1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Φ</a:t>
                      </a:r>
                      <a:r>
                        <a:rPr lang="en-US" sz="1400" b="0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5：</a:t>
                      </a:r>
                      <a:r>
                        <a:rPr lang="en-US" sz="1400" b="0" i="1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I</a:t>
                      </a:r>
                      <a:r>
                        <a:rPr lang="en-US" sz="1400" b="0" baseline="-25000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D</a:t>
                      </a:r>
                      <a:r>
                        <a:rPr lang="en-US" sz="1400" b="0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=10mA</a:t>
                      </a:r>
                      <a:endParaRPr lang="en-US" altLang="en-US" sz="1400" b="0"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155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latin typeface="Times New Roman" panose="02020603050405020304" pitchFamily="2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发光颜色</a:t>
                      </a:r>
                      <a:endParaRPr lang="en-US" altLang="en-US" sz="1400">
                        <a:latin typeface="Times New Roman" panose="02020603050405020304" pitchFamily="2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红</a:t>
                      </a:r>
                      <a:endParaRPr lang="en-US" altLang="en-US" sz="1400" b="0"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黄</a:t>
                      </a:r>
                      <a:endParaRPr lang="en-US" altLang="en-US" sz="1400" b="0"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绿</a:t>
                      </a:r>
                      <a:endParaRPr lang="en-US" altLang="en-US" sz="1400" b="0"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蓝</a:t>
                      </a:r>
                      <a:endParaRPr lang="en-US" altLang="en-US" sz="1400" b="0"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Times New Roman" panose="02020603050405020304" pitchFamily="2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白</a:t>
                      </a:r>
                      <a:endParaRPr lang="en-US" altLang="en-US" sz="1400" b="0">
                        <a:latin typeface="Times New Roman" panose="02020603050405020304" pitchFamily="2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8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压降值/</a:t>
                      </a:r>
                      <a:r>
                        <a:rPr lang="en-US" sz="1400" b="0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V</a:t>
                      </a:r>
                      <a:endParaRPr lang="en-US" altLang="en-US" sz="1400"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Times New Roman" panose="02020603050405020304" pitchFamily="2" charset="0"/>
                          <a:ea typeface="宋体" panose="02010600030101010101" pitchFamily="2" charset="-122"/>
                          <a:cs typeface="Times New Roman" panose="02020603050405020304" pitchFamily="2" charset="0"/>
                        </a:rPr>
                        <a:t>1.9~2.1</a:t>
                      </a:r>
                      <a:endParaRPr lang="en-US" altLang="en-US" sz="1400" b="0">
                        <a:latin typeface="Times New Roman" panose="02020603050405020304" pitchFamily="2" charset="0"/>
                        <a:ea typeface="宋体" panose="02010600030101010101" pitchFamily="2" charset="-122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1.</a:t>
                      </a:r>
                      <a:r>
                        <a:rPr lang="en-US" sz="1400" b="0">
                          <a:latin typeface="Times New Roman" panose="02020603050405020304" pitchFamily="2" charset="0"/>
                          <a:ea typeface="宋体" panose="02010600030101010101" pitchFamily="2" charset="-122"/>
                          <a:cs typeface="Times New Roman" panose="02020603050405020304" pitchFamily="2" charset="0"/>
                        </a:rPr>
                        <a:t>8~2.0</a:t>
                      </a:r>
                      <a:endParaRPr lang="en-US" altLang="en-US" sz="1400" b="0"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Times New Roman" panose="02020603050405020304" pitchFamily="2" charset="0"/>
                          <a:ea typeface="宋体" panose="02010600030101010101" pitchFamily="2" charset="-122"/>
                          <a:cs typeface="Times New Roman" panose="02020603050405020304" pitchFamily="2" charset="0"/>
                        </a:rPr>
                        <a:t>1.9~2.0</a:t>
                      </a:r>
                      <a:endParaRPr lang="en-US" altLang="en-US" sz="1400" b="0">
                        <a:latin typeface="Times New Roman" panose="02020603050405020304" pitchFamily="2" charset="0"/>
                        <a:ea typeface="宋体" panose="02010600030101010101" pitchFamily="2" charset="-122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Times New Roman" panose="02020603050405020304" pitchFamily="2" charset="0"/>
                          <a:cs typeface="Times New Roman" panose="02020603050405020304" pitchFamily="2" charset="0"/>
                        </a:rPr>
                        <a:t>2.6</a:t>
                      </a:r>
                      <a:r>
                        <a:rPr lang="en-US" sz="1400" b="0">
                          <a:latin typeface="Times New Roman" panose="02020603050405020304" pitchFamily="2" charset="0"/>
                          <a:ea typeface="宋体" panose="02010600030101010101" pitchFamily="2" charset="-122"/>
                          <a:cs typeface="Times New Roman" panose="02020603050405020304" pitchFamily="2" charset="0"/>
                        </a:rPr>
                        <a:t>~3.1</a:t>
                      </a:r>
                      <a:endParaRPr lang="en-US" altLang="en-US" sz="1400" b="0">
                        <a:latin typeface="Times New Roman" panose="02020603050405020304" pitchFamily="2" charset="0"/>
                        <a:ea typeface="Times New Roman" panose="02020603050405020304" pitchFamily="2" charset="0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Times New Roman" panose="02020603050405020304" pitchFamily="2" charset="0"/>
                          <a:ea typeface="宋体" panose="02010600030101010101" pitchFamily="2" charset="-122"/>
                          <a:cs typeface="Times New Roman" panose="02020603050405020304" pitchFamily="2" charset="0"/>
                        </a:rPr>
                        <a:t>2.8~3.0</a:t>
                      </a:r>
                      <a:endParaRPr lang="en-US" altLang="en-US" sz="1400" b="0">
                        <a:latin typeface="Times New Roman" panose="02020603050405020304" pitchFamily="2" charset="0"/>
                        <a:ea typeface="宋体" panose="02010600030101010101" pitchFamily="2" charset="-122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0" name="图片 9" descr="MM{QYX]ZVF_I3]Y@2Q``1S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835" y="2861945"/>
            <a:ext cx="1435735" cy="1308100"/>
          </a:xfrm>
          <a:prstGeom prst="rect">
            <a:avLst/>
          </a:prstGeom>
        </p:spPr>
      </p:pic>
      <p:pic>
        <p:nvPicPr>
          <p:cNvPr id="11" name="图片 10" descr="8E6S`1Y~DW[EX06Z{3H7EBV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6870" y="4297680"/>
            <a:ext cx="2560320" cy="1839595"/>
          </a:xfrm>
          <a:prstGeom prst="rect">
            <a:avLst/>
          </a:prstGeom>
        </p:spPr>
      </p:pic>
      <p:pic>
        <p:nvPicPr>
          <p:cNvPr id="14" name="图片 13" descr="W5I9]D58WBXJ(J8PJQOQS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7190" y="4297680"/>
            <a:ext cx="829310" cy="1868170"/>
          </a:xfrm>
          <a:prstGeom prst="rect">
            <a:avLst/>
          </a:prstGeom>
        </p:spPr>
      </p:pic>
      <p:pic>
        <p:nvPicPr>
          <p:cNvPr id="2" name="图片 1229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101840" y="2858770"/>
            <a:ext cx="1588770" cy="131127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13" name="对象 12"/>
          <p:cNvGraphicFramePr/>
          <p:nvPr>
            <p:custDataLst>
              <p:tags r:id="rId11"/>
            </p:custDataLst>
          </p:nvPr>
        </p:nvGraphicFramePr>
        <p:xfrm>
          <a:off x="5537835" y="836930"/>
          <a:ext cx="3217545" cy="1845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12" imgW="7667625" imgH="3419475" progId="Paint.Picture">
                  <p:embed/>
                </p:oleObj>
              </mc:Choice>
              <mc:Fallback>
                <p:oleObj name="" r:id="rId12" imgW="7667625" imgH="3419475" progId="Paint.Picture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537835" y="836930"/>
                        <a:ext cx="3217545" cy="18459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1"/>
          <p:cNvSpPr txBox="1"/>
          <p:nvPr/>
        </p:nvSpPr>
        <p:spPr>
          <a:xfrm>
            <a:off x="1983105" y="1265555"/>
            <a:ext cx="3825240" cy="506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</a:t>
            </a:r>
            <a:r>
              <a:rPr dirty="0">
                <a:solidFill>
                  <a:srgbClr val="00B0F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常用反相器输出特性数据表</a:t>
            </a:r>
            <a:endParaRPr dirty="0">
              <a:solidFill>
                <a:srgbClr val="00B0F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" name="文本框 1"/>
          <p:cNvSpPr txBox="1"/>
          <p:nvPr/>
        </p:nvSpPr>
        <p:spPr>
          <a:xfrm>
            <a:off x="881380" y="3634740"/>
            <a:ext cx="5610225" cy="2584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</a:t>
            </a:r>
            <a:r>
              <a:rPr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以驱动Φ5</a:t>
            </a:r>
            <a:r>
              <a:rPr 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红、绿</a:t>
            </a:r>
            <a:r>
              <a:rPr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发光二极管计算，由于发光二极</a:t>
            </a:r>
            <a:r>
              <a:rPr 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管</a:t>
            </a:r>
            <a:r>
              <a:rPr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导通时会产生2V</a:t>
            </a:r>
            <a:r>
              <a:rPr 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左右</a:t>
            </a:r>
            <a:r>
              <a:rPr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的压降，若以i</a:t>
            </a:r>
            <a:r>
              <a:rPr baseline="-25000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D</a:t>
            </a:r>
            <a:r>
              <a:rPr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=10mA、导通压降为</a:t>
            </a:r>
            <a:r>
              <a:rPr lang="en-US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V进行计算，限流电阻R</a:t>
            </a:r>
            <a:r>
              <a:rPr baseline="-25000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应取</a:t>
            </a:r>
            <a:endParaRPr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</a:t>
            </a:r>
            <a:r>
              <a:rPr sz="16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R</a:t>
            </a:r>
            <a:r>
              <a:rPr sz="1600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sz="16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=(V</a:t>
            </a:r>
            <a:r>
              <a:rPr sz="1600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DD</a:t>
            </a:r>
            <a:r>
              <a:rPr sz="16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-V</a:t>
            </a:r>
            <a:r>
              <a:rPr sz="1600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D</a:t>
            </a:r>
            <a:r>
              <a:rPr sz="16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-V</a:t>
            </a:r>
            <a:r>
              <a:rPr sz="1600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OL</a:t>
            </a:r>
            <a:r>
              <a:rPr sz="16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)/I</a:t>
            </a:r>
            <a:r>
              <a:rPr sz="1600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D</a:t>
            </a:r>
            <a:r>
              <a:rPr sz="16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≈(5-</a:t>
            </a:r>
            <a:r>
              <a:rPr lang="en-US" sz="16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sz="16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-0)/(10×10</a:t>
            </a:r>
            <a:r>
              <a:rPr sz="1600" baseline="30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-3</a:t>
            </a:r>
            <a:r>
              <a:rPr sz="16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)=3</a:t>
            </a:r>
            <a:r>
              <a:rPr lang="en-US" sz="16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0</a:t>
            </a:r>
            <a:r>
              <a:rPr sz="16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0Ω</a:t>
            </a:r>
            <a:endParaRPr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限流电阻R</a:t>
            </a:r>
            <a:r>
              <a:rPr baseline="-25000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应取</a:t>
            </a:r>
            <a:endParaRPr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</a:t>
            </a:r>
            <a:r>
              <a:rPr sz="16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R</a:t>
            </a:r>
            <a:r>
              <a:rPr sz="1600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sz="16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=(V</a:t>
            </a:r>
            <a:r>
              <a:rPr sz="1600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OH</a:t>
            </a:r>
            <a:r>
              <a:rPr sz="16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-V</a:t>
            </a:r>
            <a:r>
              <a:rPr sz="1600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D</a:t>
            </a:r>
            <a:r>
              <a:rPr sz="16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)/I</a:t>
            </a:r>
            <a:r>
              <a:rPr sz="1600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D</a:t>
            </a:r>
            <a:r>
              <a:rPr sz="16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≈(5-</a:t>
            </a:r>
            <a:r>
              <a:rPr lang="en-US" sz="16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sz="16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)/(10×10</a:t>
            </a:r>
            <a:r>
              <a:rPr sz="1600" baseline="30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-3</a:t>
            </a:r>
            <a:r>
              <a:rPr sz="16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)=3</a:t>
            </a:r>
            <a:r>
              <a:rPr lang="en-US" sz="16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0</a:t>
            </a:r>
            <a:r>
              <a:rPr sz="16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0Ω</a:t>
            </a:r>
            <a:endParaRPr sz="1600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2" name="对象 -2147482440"/>
          <p:cNvGraphicFramePr/>
          <p:nvPr/>
        </p:nvGraphicFramePr>
        <p:xfrm>
          <a:off x="6491605" y="4941570"/>
          <a:ext cx="2190750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1" imgW="2641600" imgH="1612900" progId="Visio.Drawing.11">
                  <p:embed/>
                </p:oleObj>
              </mc:Choice>
              <mc:Fallback>
                <p:oleObj name="" r:id="rId1" imgW="2641600" imgH="1612900" progId="Visio.Drawing.11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491605" y="4941570"/>
                        <a:ext cx="2190750" cy="1206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1"/>
          <p:cNvSpPr txBox="1"/>
          <p:nvPr/>
        </p:nvSpPr>
        <p:spPr>
          <a:xfrm>
            <a:off x="828040" y="476250"/>
            <a:ext cx="7842885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</a:t>
            </a:r>
            <a:r>
              <a:rPr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发光二极管能不能正常发光，不但要考虑驱动电路的输出电平，还</a:t>
            </a:r>
            <a:r>
              <a:rPr 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需要</a:t>
            </a:r>
            <a:r>
              <a:rPr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考虑驱动电路的输出电流是否满足发光二极管的电流要求。</a:t>
            </a:r>
            <a:endParaRPr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4" name="对象 -2147482442"/>
          <p:cNvGraphicFramePr/>
          <p:nvPr/>
        </p:nvGraphicFramePr>
        <p:xfrm>
          <a:off x="6885940" y="2360930"/>
          <a:ext cx="1796415" cy="1217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3" imgW="1151890" imgH="849630" progId="Visio.Drawing.11">
                  <p:embed/>
                </p:oleObj>
              </mc:Choice>
              <mc:Fallback>
                <p:oleObj name="" r:id="rId3" imgW="1151890" imgH="849630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85940" y="2360930"/>
                        <a:ext cx="1796415" cy="12172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 descr="0~KO)97F])QZNDHSOW9~_S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82980" y="1772920"/>
            <a:ext cx="5860415" cy="1896745"/>
          </a:xfrm>
          <a:prstGeom prst="rect">
            <a:avLst/>
          </a:prstGeom>
        </p:spPr>
      </p:pic>
      <p:graphicFrame>
        <p:nvGraphicFramePr>
          <p:cNvPr id="5" name="对象 -2147482441"/>
          <p:cNvGraphicFramePr/>
          <p:nvPr/>
        </p:nvGraphicFramePr>
        <p:xfrm>
          <a:off x="6944360" y="3634740"/>
          <a:ext cx="1678940" cy="1249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7" imgW="1151890" imgH="892810" progId="Visio.Drawing.11">
                  <p:embed/>
                </p:oleObj>
              </mc:Choice>
              <mc:Fallback>
                <p:oleObj name="" r:id="rId7" imgW="1151890" imgH="892810" progId="Visio.Drawing.11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44360" y="3634740"/>
                        <a:ext cx="1678940" cy="12490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 descr="8E6S`1Y~DW[EX06Z{3H7EBV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4705" y="1125220"/>
            <a:ext cx="1400175" cy="109982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AutoShape 35"/>
          <p:cNvSpPr/>
          <p:nvPr/>
        </p:nvSpPr>
        <p:spPr>
          <a:xfrm>
            <a:off x="812483" y="614363"/>
            <a:ext cx="2225675" cy="520700"/>
          </a:xfrm>
          <a:prstGeom prst="roundRect">
            <a:avLst>
              <a:gd name="adj" fmla="val 50000"/>
            </a:avLst>
          </a:prstGeom>
          <a:solidFill>
            <a:srgbClr val="0099FF"/>
          </a:solidFill>
          <a:ln w="28575" cap="flat" cmpd="sng">
            <a:solidFill>
              <a:srgbClr val="DDDDDD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none" anchor="ctr" anchorCtr="0"/>
          <a:lstStyle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7282" name="Rectangle 34"/>
          <p:cNvSpPr/>
          <p:nvPr/>
        </p:nvSpPr>
        <p:spPr>
          <a:xfrm>
            <a:off x="949008" y="646113"/>
            <a:ext cx="1884362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lstStyle/>
          <a:p>
            <a:pPr>
              <a:spcBef>
                <a:spcPct val="20000"/>
              </a:spcBef>
            </a:pPr>
            <a:r>
              <a:rPr lang="zh-CN" altLang="en-US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   本章小结</a:t>
            </a:r>
            <a:endParaRPr lang="zh-CN" altLang="en-US" sz="2400" b="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97283" name="文本框 99"/>
          <p:cNvSpPr txBox="1"/>
          <p:nvPr/>
        </p:nvSpPr>
        <p:spPr>
          <a:xfrm>
            <a:off x="762000" y="1063308"/>
            <a:ext cx="8062913" cy="52625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indent="266700">
              <a:lnSpc>
                <a:spcPct val="150000"/>
              </a:lnSpc>
            </a:pPr>
            <a:r>
              <a:rPr lang="zh-CN" altLang="zh-CN" sz="1600" b="0">
                <a:latin typeface="Comic Sans MS" panose="030F0702030302020204" pitchFamily="2" charset="0"/>
                <a:ea typeface="楷体" panose="02010609060101010101" charset="-122"/>
              </a:rPr>
              <a:t>本章主要讲述分立元件门电路</a:t>
            </a:r>
            <a:r>
              <a:rPr lang="zh-CN" altLang="zh-CN" sz="1600" b="0">
                <a:latin typeface="Times New Roman" panose="02020603050405020304" pitchFamily="2" charset="0"/>
                <a:ea typeface="宋体" panose="02010600030101010101" pitchFamily="2" charset="-122"/>
              </a:rPr>
              <a:t>和</a:t>
            </a:r>
            <a:r>
              <a:rPr lang="zh-CN" altLang="zh-CN" sz="1600" b="0">
                <a:latin typeface="Comic Sans MS" panose="030F0702030302020204" pitchFamily="2" charset="0"/>
                <a:ea typeface="楷体" panose="02010609060101010101" charset="-122"/>
              </a:rPr>
              <a:t>集成门电路</a:t>
            </a:r>
            <a:r>
              <a:rPr lang="zh-CN" altLang="zh-CN" sz="1600" b="0">
                <a:latin typeface="Times New Roman" panose="02020603050405020304" pitchFamily="2" charset="0"/>
                <a:ea typeface="宋体" panose="02010600030101010101" pitchFamily="2" charset="-122"/>
              </a:rPr>
              <a:t>的电路结构和工作原理，以及</a:t>
            </a:r>
            <a:r>
              <a:rPr lang="zh-CN" altLang="zh-CN" sz="1600" b="0">
                <a:latin typeface="Comic Sans MS" panose="030F0702030302020204" pitchFamily="2" charset="0"/>
                <a:ea typeface="楷体" panose="02010609060101010101" charset="-122"/>
              </a:rPr>
              <a:t>两种特殊门电路</a:t>
            </a:r>
            <a:r>
              <a:rPr lang="zh-CN" altLang="zh-CN" sz="1600" b="0">
                <a:latin typeface="Times New Roman" panose="02020603050405020304" pitchFamily="2" charset="0"/>
                <a:ea typeface="宋体" panose="02010600030101010101" pitchFamily="2" charset="-122"/>
              </a:rPr>
              <a:t>和</a:t>
            </a:r>
            <a:r>
              <a:rPr lang="en-US" altLang="zh-CN" sz="1600" b="0">
                <a:latin typeface="Times New Roman" panose="02020603050405020304" pitchFamily="2" charset="0"/>
                <a:ea typeface="楷体" panose="02010609060101010101" charset="-122"/>
              </a:rPr>
              <a:t>CMOS</a:t>
            </a:r>
            <a:r>
              <a:rPr lang="zh-CN" altLang="zh-CN" sz="1600" b="0">
                <a:latin typeface="Comic Sans MS" panose="030F0702030302020204" pitchFamily="2" charset="0"/>
                <a:ea typeface="楷体" panose="02010609060101010101" charset="-122"/>
              </a:rPr>
              <a:t>传输门</a:t>
            </a:r>
            <a:r>
              <a:rPr lang="zh-CN" altLang="zh-CN" sz="1600" b="0">
                <a:latin typeface="Times New Roman" panose="02020603050405020304" pitchFamily="2" charset="0"/>
                <a:ea typeface="宋体" panose="02010600030101010101" pitchFamily="2" charset="-122"/>
              </a:rPr>
              <a:t>的电路结构、原理及应用</a:t>
            </a:r>
            <a:r>
              <a:rPr lang="zh-CN" altLang="zh-CN" sz="1600" b="0">
                <a:latin typeface="Comic Sans MS" panose="030F0702030302020204" pitchFamily="2" charset="0"/>
                <a:ea typeface="楷体" panose="02010609060101010101" charset="-122"/>
              </a:rPr>
              <a:t>。</a:t>
            </a:r>
            <a:endParaRPr lang="zh-CN" altLang="zh-CN" sz="1600" b="0">
              <a:latin typeface="Comic Sans MS" panose="030F0702030302020204" pitchFamily="2" charset="0"/>
              <a:ea typeface="楷体" panose="02010609060101010101" charset="-122"/>
            </a:endParaRPr>
          </a:p>
          <a:p>
            <a:pPr indent="266700">
              <a:lnSpc>
                <a:spcPct val="150000"/>
              </a:lnSpc>
            </a:pPr>
            <a:r>
              <a:rPr lang="zh-CN" altLang="zh-CN" sz="1600" b="0">
                <a:latin typeface="Comic Sans MS" panose="030F0702030302020204" pitchFamily="2" charset="0"/>
                <a:ea typeface="楷体" panose="02010609060101010101" charset="-122"/>
              </a:rPr>
              <a:t>    门电路是构成复杂数字系统的基本单元。正确理解和掌握门电路的功能与性能，是设计数字系统的</a:t>
            </a:r>
            <a:r>
              <a:rPr lang="zh-CN" altLang="zh-CN" sz="1600" b="0">
                <a:latin typeface="Times New Roman" panose="02020603050405020304" pitchFamily="2" charset="0"/>
                <a:ea typeface="宋体" panose="02010600030101010101" pitchFamily="2" charset="-122"/>
              </a:rPr>
              <a:t>基础</a:t>
            </a:r>
            <a:r>
              <a:rPr lang="zh-CN" altLang="zh-CN" sz="1600" b="0">
                <a:latin typeface="Comic Sans MS" panose="030F0702030302020204" pitchFamily="2" charset="0"/>
                <a:ea typeface="楷体" panose="02010609060101010101" charset="-122"/>
              </a:rPr>
              <a:t>。</a:t>
            </a:r>
            <a:endParaRPr lang="zh-CN" altLang="zh-CN" sz="1600" b="0">
              <a:latin typeface="Comic Sans MS" panose="030F0702030302020204" pitchFamily="2" charset="0"/>
              <a:ea typeface="楷体" panose="02010609060101010101" charset="-122"/>
            </a:endParaRPr>
          </a:p>
          <a:p>
            <a:pPr indent="266700">
              <a:lnSpc>
                <a:spcPct val="150000"/>
              </a:lnSpc>
            </a:pPr>
            <a:r>
              <a:rPr lang="zh-CN" altLang="zh-CN" sz="1600" b="0">
                <a:latin typeface="Comic Sans MS" panose="030F0702030302020204" pitchFamily="2" charset="0"/>
                <a:ea typeface="楷体" panose="02010609060101010101" charset="-122"/>
              </a:rPr>
              <a:t>     门电路</a:t>
            </a:r>
            <a:r>
              <a:rPr lang="zh-CN" altLang="zh-CN" sz="1600" b="0">
                <a:latin typeface="Times New Roman" panose="02020603050405020304" pitchFamily="2" charset="0"/>
                <a:ea typeface="宋体" panose="02010600030101010101" pitchFamily="2" charset="-122"/>
              </a:rPr>
              <a:t>可以</a:t>
            </a:r>
            <a:r>
              <a:rPr lang="zh-CN" altLang="zh-CN" sz="1600" b="0">
                <a:latin typeface="Comic Sans MS" panose="030F0702030302020204" pitchFamily="2" charset="0"/>
                <a:ea typeface="楷体" panose="02010609060101010101" charset="-122"/>
              </a:rPr>
              <a:t>基于二极管、三极管或者场效应管这些分立</a:t>
            </a:r>
            <a:r>
              <a:rPr lang="zh-CN" altLang="zh-CN" sz="1600" b="0">
                <a:latin typeface="Times New Roman" panose="02020603050405020304" pitchFamily="2" charset="0"/>
                <a:ea typeface="宋体" panose="02010600030101010101" pitchFamily="2" charset="-122"/>
              </a:rPr>
              <a:t>器</a:t>
            </a:r>
            <a:r>
              <a:rPr lang="zh-CN" altLang="zh-CN" sz="1600" b="0">
                <a:latin typeface="Comic Sans MS" panose="030F0702030302020204" pitchFamily="2" charset="0"/>
                <a:ea typeface="楷体" panose="02010609060101010101" charset="-122"/>
              </a:rPr>
              <a:t>件设计。二极管可</a:t>
            </a:r>
            <a:r>
              <a:rPr lang="zh-CN" altLang="zh-CN" sz="1600" b="0">
                <a:latin typeface="Times New Roman" panose="02020603050405020304" pitchFamily="2" charset="0"/>
                <a:ea typeface="宋体" panose="02010600030101010101" pitchFamily="2" charset="-122"/>
              </a:rPr>
              <a:t>以</a:t>
            </a:r>
            <a:r>
              <a:rPr lang="zh-CN" altLang="zh-CN" sz="1600" b="0">
                <a:latin typeface="Comic Sans MS" panose="030F0702030302020204" pitchFamily="2" charset="0"/>
                <a:ea typeface="楷体" panose="02010609060101010101" charset="-122"/>
              </a:rPr>
              <a:t>构成与门和或门，三极管和场效应管则可</a:t>
            </a:r>
            <a:r>
              <a:rPr lang="zh-CN" altLang="zh-CN" sz="1600" b="0">
                <a:latin typeface="Times New Roman" panose="02020603050405020304" pitchFamily="2" charset="0"/>
                <a:ea typeface="宋体" panose="02010600030101010101" pitchFamily="2" charset="-122"/>
              </a:rPr>
              <a:t>以</a:t>
            </a:r>
            <a:r>
              <a:rPr lang="zh-CN" altLang="zh-CN" sz="1600" b="0">
                <a:latin typeface="Comic Sans MS" panose="030F0702030302020204" pitchFamily="2" charset="0"/>
                <a:ea typeface="楷体" panose="02010609060101010101" charset="-122"/>
              </a:rPr>
              <a:t>构成反相器。讲述分立</a:t>
            </a:r>
            <a:r>
              <a:rPr lang="zh-CN" altLang="zh-CN" sz="1600" b="0">
                <a:latin typeface="Times New Roman" panose="02020603050405020304" pitchFamily="2" charset="0"/>
                <a:ea typeface="宋体" panose="02010600030101010101" pitchFamily="2" charset="-122"/>
              </a:rPr>
              <a:t>器</a:t>
            </a:r>
            <a:r>
              <a:rPr lang="zh-CN" altLang="zh-CN" sz="1600" b="0">
                <a:latin typeface="Comic Sans MS" panose="030F0702030302020204" pitchFamily="2" charset="0"/>
                <a:ea typeface="楷体" panose="02010609060101010101" charset="-122"/>
              </a:rPr>
              <a:t>件门电路在于帮助我们理解门电路的</a:t>
            </a:r>
            <a:r>
              <a:rPr lang="zh-CN" altLang="zh-CN" sz="1600" b="0">
                <a:latin typeface="Times New Roman" panose="02020603050405020304" pitchFamily="2" charset="0"/>
                <a:ea typeface="宋体" panose="02010600030101010101" pitchFamily="2" charset="-122"/>
              </a:rPr>
              <a:t>实现方法</a:t>
            </a:r>
            <a:r>
              <a:rPr lang="zh-CN" altLang="zh-CN" sz="1600" b="0">
                <a:latin typeface="Comic Sans MS" panose="030F0702030302020204" pitchFamily="2" charset="0"/>
                <a:ea typeface="楷体" panose="02010609060101010101" charset="-122"/>
              </a:rPr>
              <a:t>，在实际应用时，主要应用集成门电路。</a:t>
            </a:r>
            <a:endParaRPr lang="zh-CN" altLang="zh-CN" sz="1600" b="0">
              <a:latin typeface="Comic Sans MS" panose="030F0702030302020204" pitchFamily="2" charset="0"/>
              <a:ea typeface="楷体" panose="02010609060101010101" charset="-122"/>
            </a:endParaRPr>
          </a:p>
          <a:p>
            <a:pPr indent="266700">
              <a:lnSpc>
                <a:spcPct val="150000"/>
              </a:lnSpc>
            </a:pPr>
            <a:r>
              <a:rPr lang="zh-CN" altLang="zh-CN" sz="1600" b="0">
                <a:latin typeface="Comic Sans MS" panose="030F0702030302020204" pitchFamily="2" charset="0"/>
                <a:ea typeface="楷体" panose="02010609060101010101" charset="-122"/>
              </a:rPr>
              <a:t>    集成门电路分为</a:t>
            </a:r>
            <a:r>
              <a:rPr lang="en-US" altLang="zh-CN" sz="1600" b="0">
                <a:latin typeface="Times New Roman" panose="02020603050405020304" pitchFamily="2" charset="0"/>
                <a:ea typeface="楷体" panose="02010609060101010101" charset="-122"/>
              </a:rPr>
              <a:t>CMOS</a:t>
            </a:r>
            <a:r>
              <a:rPr lang="zh-CN" altLang="zh-CN" sz="1600" b="0">
                <a:latin typeface="Comic Sans MS" panose="030F0702030302020204" pitchFamily="2" charset="0"/>
                <a:ea typeface="楷体" panose="02010609060101010101" charset="-122"/>
              </a:rPr>
              <a:t>门电路和</a:t>
            </a:r>
            <a:r>
              <a:rPr lang="en-US" altLang="zh-CN" sz="1600" b="0">
                <a:latin typeface="Times New Roman" panose="02020603050405020304" pitchFamily="2" charset="0"/>
                <a:ea typeface="楷体" panose="02010609060101010101" charset="-122"/>
              </a:rPr>
              <a:t>TTL</a:t>
            </a:r>
            <a:r>
              <a:rPr lang="zh-CN" altLang="zh-CN" sz="1600" b="0">
                <a:latin typeface="Comic Sans MS" panose="030F0702030302020204" pitchFamily="2" charset="0"/>
                <a:ea typeface="楷体" panose="02010609060101010101" charset="-122"/>
              </a:rPr>
              <a:t>门电路两大类。</a:t>
            </a:r>
            <a:r>
              <a:rPr lang="en-US" altLang="zh-CN" sz="1600" b="0">
                <a:latin typeface="Times New Roman" panose="02020603050405020304" pitchFamily="2" charset="0"/>
                <a:ea typeface="楷体" panose="02010609060101010101" charset="-122"/>
              </a:rPr>
              <a:t>CMOS</a:t>
            </a:r>
            <a:r>
              <a:rPr lang="zh-CN" altLang="zh-CN" sz="1600" b="0">
                <a:latin typeface="Comic Sans MS" panose="030F0702030302020204" pitchFamily="2" charset="0"/>
                <a:ea typeface="楷体" panose="02010609060101010101" charset="-122"/>
              </a:rPr>
              <a:t>门电路基于场效应管工艺制造，有</a:t>
            </a:r>
            <a:r>
              <a:rPr lang="en-US" altLang="zh-CN" sz="1600" b="0">
                <a:latin typeface="Times New Roman" panose="02020603050405020304" pitchFamily="2" charset="0"/>
                <a:ea typeface="楷体" panose="02010609060101010101" charset="-122"/>
              </a:rPr>
              <a:t>4000</a:t>
            </a:r>
            <a:r>
              <a:rPr lang="zh-CN" altLang="zh-CN" sz="1600" b="0">
                <a:latin typeface="Comic Sans MS" panose="030F0702030302020204" pitchFamily="2" charset="0"/>
                <a:ea typeface="楷体" panose="02010609060101010101" charset="-122"/>
              </a:rPr>
              <a:t>、</a:t>
            </a:r>
            <a:r>
              <a:rPr lang="en-US" altLang="zh-CN" sz="1600" b="0">
                <a:latin typeface="Times New Roman" panose="02020603050405020304" pitchFamily="2" charset="0"/>
                <a:ea typeface="楷体" panose="02010609060101010101" charset="-122"/>
              </a:rPr>
              <a:t>74HC/AHC</a:t>
            </a:r>
            <a:r>
              <a:rPr lang="zh-CN" altLang="zh-CN" sz="1600" b="0">
                <a:latin typeface="Comic Sans MS" panose="030F0702030302020204" pitchFamily="2" charset="0"/>
                <a:ea typeface="楷体" panose="02010609060101010101" charset="-122"/>
              </a:rPr>
              <a:t>、</a:t>
            </a:r>
            <a:r>
              <a:rPr lang="en-US" altLang="zh-CN" sz="1600" b="0">
                <a:latin typeface="Times New Roman" panose="02020603050405020304" pitchFamily="2" charset="0"/>
                <a:ea typeface="楷体" panose="02010609060101010101" charset="-122"/>
              </a:rPr>
              <a:t>74HCT/AHCT</a:t>
            </a:r>
            <a:r>
              <a:rPr lang="zh-CN" altLang="zh-CN" sz="1600" b="0">
                <a:latin typeface="Comic Sans MS" panose="030F0702030302020204" pitchFamily="2" charset="0"/>
                <a:ea typeface="楷体" panose="02010609060101010101" charset="-122"/>
              </a:rPr>
              <a:t>，以及</a:t>
            </a:r>
            <a:r>
              <a:rPr lang="en-US" altLang="zh-CN" sz="1600" b="0">
                <a:latin typeface="Times New Roman" panose="02020603050405020304" pitchFamily="2" charset="0"/>
                <a:ea typeface="楷体" panose="02010609060101010101" charset="-122"/>
              </a:rPr>
              <a:t>74LVC/ALVC</a:t>
            </a:r>
            <a:r>
              <a:rPr lang="zh-CN" altLang="zh-CN" sz="1600" b="0">
                <a:latin typeface="Comic Sans MS" panose="030F0702030302020204" pitchFamily="2" charset="0"/>
                <a:ea typeface="楷体" panose="02010609060101010101" charset="-122"/>
              </a:rPr>
              <a:t>等多种系列。</a:t>
            </a:r>
            <a:r>
              <a:rPr lang="en-US" altLang="zh-CN" sz="1600" b="0">
                <a:latin typeface="Times New Roman" panose="02020603050405020304" pitchFamily="2" charset="0"/>
                <a:ea typeface="楷体" panose="02010609060101010101" charset="-122"/>
              </a:rPr>
              <a:t>TTL</a:t>
            </a:r>
            <a:r>
              <a:rPr lang="zh-CN" altLang="zh-CN" sz="1600" b="0">
                <a:latin typeface="Comic Sans MS" panose="030F0702030302020204" pitchFamily="2" charset="0"/>
                <a:ea typeface="楷体" panose="02010609060101010101" charset="-122"/>
              </a:rPr>
              <a:t>门电路基于三极管工艺制造，有</a:t>
            </a:r>
            <a:r>
              <a:rPr lang="en-US" altLang="zh-CN" sz="1600" b="0">
                <a:latin typeface="Times New Roman" panose="02020603050405020304" pitchFamily="2" charset="0"/>
                <a:ea typeface="楷体" panose="02010609060101010101" charset="-122"/>
              </a:rPr>
              <a:t>74</a:t>
            </a:r>
            <a:r>
              <a:rPr lang="zh-CN" altLang="zh-CN" sz="1600" b="0">
                <a:latin typeface="Comic Sans MS" panose="030F0702030302020204" pitchFamily="2" charset="0"/>
                <a:ea typeface="楷体" panose="02010609060101010101" charset="-122"/>
              </a:rPr>
              <a:t>、</a:t>
            </a:r>
            <a:r>
              <a:rPr lang="en-US" altLang="zh-CN" sz="1600" b="0">
                <a:latin typeface="Times New Roman" panose="02020603050405020304" pitchFamily="2" charset="0"/>
                <a:ea typeface="楷体" panose="02010609060101010101" charset="-122"/>
              </a:rPr>
              <a:t>74S/AS</a:t>
            </a:r>
            <a:r>
              <a:rPr lang="zh-CN" altLang="zh-CN" sz="1600" b="0">
                <a:latin typeface="Comic Sans MS" panose="030F0702030302020204" pitchFamily="2" charset="0"/>
                <a:ea typeface="楷体" panose="02010609060101010101" charset="-122"/>
              </a:rPr>
              <a:t>、</a:t>
            </a:r>
            <a:r>
              <a:rPr lang="en-US" altLang="zh-CN" sz="1600" b="0">
                <a:latin typeface="Times New Roman" panose="02020603050405020304" pitchFamily="2" charset="0"/>
                <a:ea typeface="楷体" panose="02010609060101010101" charset="-122"/>
              </a:rPr>
              <a:t>74LS/ALS</a:t>
            </a:r>
            <a:r>
              <a:rPr lang="zh-CN" altLang="zh-CN" sz="1600" b="0">
                <a:latin typeface="Comic Sans MS" panose="030F0702030302020204" pitchFamily="2" charset="0"/>
                <a:ea typeface="楷体" panose="02010609060101010101" charset="-122"/>
              </a:rPr>
              <a:t>和</a:t>
            </a:r>
            <a:r>
              <a:rPr lang="en-US" altLang="zh-CN" sz="1600" b="0">
                <a:latin typeface="Times New Roman" panose="02020603050405020304" pitchFamily="2" charset="0"/>
                <a:ea typeface="楷体" panose="02010609060101010101" charset="-122"/>
              </a:rPr>
              <a:t>74F</a:t>
            </a:r>
            <a:r>
              <a:rPr lang="zh-CN" altLang="zh-CN" sz="1600" b="0">
                <a:latin typeface="Comic Sans MS" panose="030F0702030302020204" pitchFamily="2" charset="0"/>
                <a:ea typeface="楷体" panose="02010609060101010101" charset="-122"/>
              </a:rPr>
              <a:t>等多种系列。目前，</a:t>
            </a:r>
            <a:r>
              <a:rPr lang="en-US" altLang="zh-CN" sz="1600" b="0">
                <a:latin typeface="Times New Roman" panose="02020603050405020304" pitchFamily="2" charset="0"/>
                <a:ea typeface="楷体" panose="02010609060101010101" charset="-122"/>
              </a:rPr>
              <a:t>CMOS</a:t>
            </a:r>
            <a:r>
              <a:rPr lang="zh-CN" altLang="zh-CN" sz="1600" b="0">
                <a:latin typeface="Comic Sans MS" panose="030F0702030302020204" pitchFamily="2" charset="0"/>
                <a:ea typeface="楷体" panose="02010609060101010101" charset="-122"/>
              </a:rPr>
              <a:t>门电路应用广泛，</a:t>
            </a:r>
            <a:r>
              <a:rPr lang="en-US" altLang="zh-CN" sz="1600" b="0">
                <a:latin typeface="Times New Roman" panose="02020603050405020304" pitchFamily="2" charset="0"/>
                <a:ea typeface="楷体" panose="02010609060101010101" charset="-122"/>
              </a:rPr>
              <a:t>TTL</a:t>
            </a:r>
            <a:r>
              <a:rPr lang="zh-CN" altLang="zh-CN" sz="1600" b="0">
                <a:latin typeface="Comic Sans MS" panose="030F0702030302020204" pitchFamily="2" charset="0"/>
                <a:ea typeface="楷体" panose="02010609060101010101" charset="-122"/>
              </a:rPr>
              <a:t>门电路逐渐被淘汰。</a:t>
            </a:r>
            <a:endParaRPr lang="zh-CN" altLang="zh-CN" sz="1600" b="0">
              <a:latin typeface="Comic Sans MS" panose="030F0702030302020204" pitchFamily="2" charset="0"/>
              <a:ea typeface="楷体" panose="02010609060101010101" charset="-122"/>
            </a:endParaRPr>
          </a:p>
          <a:p>
            <a:pPr indent="266700">
              <a:lnSpc>
                <a:spcPct val="150000"/>
              </a:lnSpc>
            </a:pPr>
            <a:r>
              <a:rPr lang="zh-CN" altLang="zh-CN" sz="1600" b="0">
                <a:latin typeface="Comic Sans MS" panose="030F0702030302020204" pitchFamily="2" charset="0"/>
                <a:ea typeface="楷体" panose="02010609060101010101" charset="-122"/>
              </a:rPr>
              <a:t> </a:t>
            </a:r>
            <a:r>
              <a:rPr lang="zh-CN" altLang="zh-CN" sz="1600" b="0">
                <a:latin typeface="Times New Roman" panose="020206030504050203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巧妇难为无米之炊。在设计数字系统时，应熟悉数字器件的功能与性能。    </a:t>
            </a:r>
            <a:endParaRPr lang="zh-CN" altLang="zh-CN" sz="1600" b="0">
              <a:latin typeface="Times New Roman" panose="020206030504050203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indent="266700">
              <a:lnSpc>
                <a:spcPct val="150000"/>
              </a:lnSpc>
            </a:pPr>
            <a:r>
              <a:rPr lang="zh-CN" altLang="zh-CN" sz="1600" b="0">
                <a:latin typeface="Times New Roman" panose="020206030504050203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sz="1600" b="0">
                <a:latin typeface="Times New Roman" panose="020206030504050203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74HC00</a:t>
            </a:r>
            <a:r>
              <a:rPr lang="zh-CN" altLang="zh-CN" sz="1600" b="0">
                <a:latin typeface="Times New Roman" panose="020206030504050203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为</a:t>
            </a:r>
            <a:r>
              <a:rPr lang="en-US" altLang="zh-CN" sz="1600" b="0">
                <a:latin typeface="Times New Roman" panose="020206030504050203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4</a:t>
            </a:r>
            <a:r>
              <a:rPr lang="zh-CN" altLang="zh-CN" sz="1600" b="0">
                <a:latin typeface="Times New Roman" panose="020206030504050203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二输入与非门，</a:t>
            </a:r>
            <a:r>
              <a:rPr lang="en-US" altLang="zh-CN" sz="1600" b="0">
                <a:latin typeface="Times New Roman" panose="020206030504050203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74HC02</a:t>
            </a:r>
            <a:r>
              <a:rPr lang="zh-CN" altLang="zh-CN" sz="1600" b="0">
                <a:latin typeface="Times New Roman" panose="020206030504050203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为</a:t>
            </a:r>
            <a:r>
              <a:rPr lang="en-US" altLang="zh-CN" sz="1600" b="0">
                <a:latin typeface="Times New Roman" panose="020206030504050203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4</a:t>
            </a:r>
            <a:r>
              <a:rPr lang="zh-CN" altLang="zh-CN" sz="1600" b="0">
                <a:latin typeface="Times New Roman" panose="020206030504050203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二输入或非门，</a:t>
            </a:r>
            <a:r>
              <a:rPr lang="en-US" altLang="zh-CN" sz="1600" b="0">
                <a:latin typeface="Times New Roman" panose="020206030504050203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74HC04</a:t>
            </a:r>
            <a:r>
              <a:rPr lang="zh-CN" altLang="zh-CN" sz="1600" b="0">
                <a:latin typeface="Times New Roman" panose="020206030504050203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为六反相器。</a:t>
            </a:r>
            <a:r>
              <a:rPr lang="en-US" altLang="zh-CN" sz="1600" b="0">
                <a:latin typeface="Times New Roman" panose="020206030504050203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74HC86</a:t>
            </a:r>
            <a:r>
              <a:rPr lang="zh-CN" altLang="zh-CN" sz="1600" b="0">
                <a:latin typeface="Times New Roman" panose="020206030504050203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为四异或门。</a:t>
            </a:r>
            <a:endParaRPr lang="zh-CN" altLang="en-US" sz="160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文本框 3"/>
          <p:cNvSpPr txBox="1"/>
          <p:nvPr/>
        </p:nvSpPr>
        <p:spPr>
          <a:xfrm>
            <a:off x="676275" y="474663"/>
            <a:ext cx="8053388" cy="59086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0">
                <a:latin typeface="Comic Sans MS" panose="030F0702030302020204" pitchFamily="2" charset="0"/>
                <a:ea typeface="楷体" panose="02010609060101010101" charset="-122"/>
              </a:rPr>
              <a:t>    </a:t>
            </a:r>
            <a:r>
              <a:rPr lang="zh-CN" altLang="zh-CN" b="0">
                <a:latin typeface="Comic Sans MS" panose="030F0702030302020204" pitchFamily="2" charset="0"/>
                <a:ea typeface="楷体" panose="02010609060101010101" charset="-122"/>
              </a:rPr>
              <a:t>在数字系统设计中，除了</a:t>
            </a:r>
            <a:r>
              <a:rPr lang="zh-CN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普通</a:t>
            </a:r>
            <a:r>
              <a:rPr lang="zh-CN" altLang="zh-CN" b="0">
                <a:latin typeface="Comic Sans MS" panose="030F0702030302020204" pitchFamily="2" charset="0"/>
                <a:ea typeface="楷体" panose="02010609060101010101" charset="-122"/>
              </a:rPr>
              <a:t>门电路之外，还需要用到两种特殊的门电路：</a:t>
            </a:r>
            <a:r>
              <a:rPr lang="en-US" altLang="zh-CN" b="0">
                <a:latin typeface="Times New Roman" panose="02020603050405020304" pitchFamily="2" charset="0"/>
                <a:ea typeface="楷体" panose="02010609060101010101" charset="-122"/>
              </a:rPr>
              <a:t>OC/OD</a:t>
            </a:r>
            <a:r>
              <a:rPr lang="zh-CN" altLang="zh-CN" b="0">
                <a:latin typeface="Comic Sans MS" panose="030F0702030302020204" pitchFamily="2" charset="0"/>
                <a:ea typeface="楷体" panose="02010609060101010101" charset="-122"/>
              </a:rPr>
              <a:t>门和三态门。</a:t>
            </a:r>
            <a:r>
              <a:rPr lang="en-US" altLang="zh-CN" b="0">
                <a:latin typeface="Times New Roman" panose="02020603050405020304" pitchFamily="2" charset="0"/>
                <a:ea typeface="楷体" panose="02010609060101010101" charset="-122"/>
              </a:rPr>
              <a:t>OC/OD</a:t>
            </a:r>
            <a:r>
              <a:rPr lang="zh-CN" altLang="zh-CN" b="0">
                <a:latin typeface="Comic Sans MS" panose="030F0702030302020204" pitchFamily="2" charset="0"/>
                <a:ea typeface="楷体" panose="02010609060101010101" charset="-122"/>
              </a:rPr>
              <a:t>门具有低电平和高阻两种输出状态，通常用作驱动器，或者应用</a:t>
            </a:r>
            <a:r>
              <a:rPr lang="en-US" altLang="zh-CN" b="0">
                <a:latin typeface="Times New Roman" panose="02020603050405020304" pitchFamily="2" charset="0"/>
                <a:ea typeface="楷体" panose="02010609060101010101" charset="-122"/>
              </a:rPr>
              <a:t>OC/OD</a:t>
            </a:r>
            <a:r>
              <a:rPr lang="zh-CN" altLang="zh-CN" b="0">
                <a:latin typeface="Comic Sans MS" panose="030F0702030302020204" pitchFamily="2" charset="0"/>
                <a:ea typeface="楷体" panose="02010609060101010101" charset="-122"/>
              </a:rPr>
              <a:t>门的线与特性简化电路设计。三态门具有</a:t>
            </a:r>
            <a:r>
              <a:rPr lang="zh-CN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高</a:t>
            </a:r>
            <a:r>
              <a:rPr lang="zh-CN" altLang="zh-CN" b="0">
                <a:latin typeface="Comic Sans MS" panose="030F0702030302020204" pitchFamily="2" charset="0"/>
                <a:ea typeface="楷体" panose="02010609060101010101" charset="-122"/>
              </a:rPr>
              <a:t>电平、</a:t>
            </a:r>
            <a:r>
              <a:rPr lang="zh-CN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低</a:t>
            </a:r>
            <a:r>
              <a:rPr lang="zh-CN" altLang="zh-CN" b="0">
                <a:latin typeface="Comic Sans MS" panose="030F0702030302020204" pitchFamily="2" charset="0"/>
                <a:ea typeface="楷体" panose="02010609060101010101" charset="-122"/>
              </a:rPr>
              <a:t>电平和高阻三种输出状态，用于</a:t>
            </a:r>
            <a:r>
              <a:rPr lang="zh-CN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总线接</a:t>
            </a:r>
            <a:r>
              <a:rPr lang="zh-CN" altLang="zh-CN" b="0">
                <a:latin typeface="Comic Sans MS" panose="030F0702030302020204" pitchFamily="2" charset="0"/>
                <a:ea typeface="楷体" panose="02010609060101010101" charset="-122"/>
              </a:rPr>
              <a:t>口电路，或者实现数据的双向传输。</a:t>
            </a:r>
            <a:endParaRPr lang="en-US" altLang="zh-CN" b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    7406/07</a:t>
            </a:r>
            <a:r>
              <a:rPr lang="zh-CN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为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OC</a:t>
            </a:r>
            <a:r>
              <a:rPr lang="zh-CN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缓冲器，其中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7406</a:t>
            </a:r>
            <a:r>
              <a:rPr lang="zh-CN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为反相输出，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7407</a:t>
            </a:r>
            <a:r>
              <a:rPr lang="zh-CN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为同相输出。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ULN2803</a:t>
            </a:r>
            <a:r>
              <a:rPr lang="zh-CN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为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r>
              <a:rPr lang="zh-CN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路达林顿管阵列，用于驱动高电压大功率负载。</a:t>
            </a:r>
            <a:endParaRPr lang="en-US" altLang="zh-CN" b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    74HC125/126</a:t>
            </a:r>
            <a:r>
              <a:rPr lang="zh-CN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为三态缓冲器，其中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74HC125</a:t>
            </a:r>
            <a:r>
              <a:rPr lang="zh-CN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三态控制端低电平有效，而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74HC126</a:t>
            </a:r>
            <a:r>
              <a:rPr lang="zh-CN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三态控制端高电平有效。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74HC240/244</a:t>
            </a:r>
            <a:r>
              <a:rPr lang="zh-CN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为双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r>
              <a:rPr lang="zh-CN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路三态缓冲器，其中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74HC240</a:t>
            </a:r>
            <a:r>
              <a:rPr lang="zh-CN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为反相输出，而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74HC244</a:t>
            </a:r>
            <a:r>
              <a:rPr lang="zh-CN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为同相输出。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74HC245</a:t>
            </a:r>
            <a:r>
              <a:rPr lang="zh-CN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为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r>
              <a:rPr lang="zh-CN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路双向总线收发器。</a:t>
            </a:r>
            <a:endParaRPr lang="en-US" altLang="zh-CN" b="0">
              <a:latin typeface="Times New Roman" panose="02020603050405020304" pitchFamily="2" charset="0"/>
              <a:ea typeface="楷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0">
                <a:latin typeface="Times New Roman" panose="02020603050405020304" pitchFamily="2" charset="0"/>
                <a:ea typeface="楷体" panose="02010609060101010101" charset="-122"/>
              </a:rPr>
              <a:t>    CMOS</a:t>
            </a:r>
            <a:r>
              <a:rPr lang="zh-CN" altLang="zh-CN" b="0">
                <a:latin typeface="Comic Sans MS" panose="030F0702030302020204" pitchFamily="2" charset="0"/>
                <a:ea typeface="楷体" panose="02010609060101010101" charset="-122"/>
              </a:rPr>
              <a:t>传输门不但可以传输数字信号，而且还可以传输模拟信号，</a:t>
            </a:r>
            <a:r>
              <a:rPr lang="zh-CN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具有模拟</a:t>
            </a:r>
            <a:r>
              <a:rPr lang="zh-CN" altLang="zh-CN" b="0">
                <a:latin typeface="Comic Sans MS" panose="030F0702030302020204" pitchFamily="2" charset="0"/>
                <a:ea typeface="楷体" panose="02010609060101010101" charset="-122"/>
              </a:rPr>
              <a:t>开关</a:t>
            </a:r>
            <a:r>
              <a:rPr lang="zh-CN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特性</a:t>
            </a:r>
            <a:r>
              <a:rPr lang="zh-CN" altLang="zh-CN" b="0">
                <a:latin typeface="Comic Sans MS" panose="030F0702030302020204" pitchFamily="2" charset="0"/>
                <a:ea typeface="楷体" panose="02010609060101010101" charset="-122"/>
              </a:rPr>
              <a:t>，</a:t>
            </a:r>
            <a:r>
              <a:rPr lang="zh-CN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通常</a:t>
            </a:r>
            <a:r>
              <a:rPr lang="zh-CN" altLang="zh-CN" b="0">
                <a:latin typeface="Comic Sans MS" panose="030F0702030302020204" pitchFamily="2" charset="0"/>
                <a:ea typeface="楷体" panose="02010609060101010101" charset="-122"/>
              </a:rPr>
              <a:t>用于</a:t>
            </a:r>
            <a:r>
              <a:rPr lang="zh-CN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数据和信号</a:t>
            </a:r>
            <a:r>
              <a:rPr lang="zh-CN" altLang="zh-CN" b="0">
                <a:latin typeface="Comic Sans MS" panose="030F0702030302020204" pitchFamily="2" charset="0"/>
                <a:ea typeface="楷体" panose="02010609060101010101" charset="-122"/>
              </a:rPr>
              <a:t>通路的切换。</a:t>
            </a:r>
            <a:endParaRPr lang="en-US" altLang="zh-CN" b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    CD4066</a:t>
            </a:r>
            <a:r>
              <a:rPr lang="zh-CN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为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CMOS</a:t>
            </a:r>
            <a:r>
              <a:rPr lang="zh-CN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四双向模拟开关。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CD4051/2/3</a:t>
            </a:r>
            <a:r>
              <a:rPr lang="zh-CN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为多路选择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zh-CN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分配器，其中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CD4051</a:t>
            </a:r>
            <a:r>
              <a:rPr lang="zh-CN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为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r>
              <a:rPr lang="zh-CN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路，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CD4052</a:t>
            </a:r>
            <a:r>
              <a:rPr lang="zh-CN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为双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r>
              <a:rPr lang="zh-CN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路，而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CD4053</a:t>
            </a:r>
            <a:r>
              <a:rPr lang="zh-CN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为三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路选择</a:t>
            </a:r>
            <a:r>
              <a:rPr lang="en-US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zh-CN" altLang="zh-CN" b="0">
                <a:latin typeface="Times New Roman" panose="02020603050405020304" pitchFamily="2" charset="0"/>
                <a:ea typeface="宋体" panose="02010600030101010101" pitchFamily="2" charset="-122"/>
              </a:rPr>
              <a:t>分配器。</a:t>
            </a:r>
            <a:endParaRPr lang="en-US" altLang="zh-CN" b="0">
              <a:latin typeface="Times New Roman" panose="02020603050405020304" pitchFamily="2" charset="0"/>
              <a:ea typeface="楷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0">
                <a:latin typeface="Times New Roman" panose="02020603050405020304" pitchFamily="2" charset="0"/>
                <a:ea typeface="楷体" panose="02010609060101010101" charset="-122"/>
              </a:rPr>
              <a:t>    CMOS</a:t>
            </a:r>
            <a:r>
              <a:rPr lang="zh-CN" altLang="zh-CN" b="0">
                <a:latin typeface="Comic Sans MS" panose="030F0702030302020204" pitchFamily="2" charset="0"/>
                <a:ea typeface="楷体" panose="02010609060101010101" charset="-122"/>
              </a:rPr>
              <a:t>传输门和</a:t>
            </a:r>
            <a:r>
              <a:rPr lang="en-US" altLang="zh-CN" b="0">
                <a:latin typeface="Times New Roman" panose="02020603050405020304" pitchFamily="2" charset="0"/>
                <a:ea typeface="楷体" panose="02010609060101010101" charset="-122"/>
              </a:rPr>
              <a:t>CMOS</a:t>
            </a:r>
            <a:r>
              <a:rPr lang="zh-CN" altLang="zh-CN" b="0">
                <a:latin typeface="Comic Sans MS" panose="030F0702030302020204" pitchFamily="2" charset="0"/>
                <a:ea typeface="楷体" panose="02010609060101010101" charset="-122"/>
              </a:rPr>
              <a:t>反相器是构成</a:t>
            </a:r>
            <a:r>
              <a:rPr lang="en-US" altLang="zh-CN" b="0">
                <a:latin typeface="Times New Roman" panose="02020603050405020304" pitchFamily="2" charset="0"/>
                <a:ea typeface="楷体" panose="02010609060101010101" charset="-122"/>
              </a:rPr>
              <a:t>CMOS</a:t>
            </a:r>
            <a:r>
              <a:rPr lang="zh-CN" altLang="zh-CN" b="0">
                <a:latin typeface="Comic Sans MS" panose="030F0702030302020204" pitchFamily="2" charset="0"/>
                <a:ea typeface="楷体" panose="02010609060101010101" charset="-122"/>
              </a:rPr>
              <a:t>集成电路的基石。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2687.5007874015746,&quot;width&quot;:4907.499212598425}"/>
</p:tagLst>
</file>

<file path=ppt/tags/tag10.xml><?xml version="1.0" encoding="utf-8"?>
<p:tagLst xmlns:p="http://schemas.openxmlformats.org/presentationml/2006/main">
  <p:tag name="KSO_WM_UNIT_PLACING_PICTURE_USER_VIEWPORT" val="{&quot;height&quot;:3129,&quot;width&quot;:3792}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TABLE_BEAUTIFY" val="smartTable{180a35c1-807c-4fa6-a094-d4112d55cfeb}"/>
  <p:tag name="TABLE_ENDDRAG_ORIGIN_RECT" val="342*77"/>
  <p:tag name="TABLE_ENDDRAG_RECT" val="74*215*342*77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PLACING_PICTURE_USER_VIEWPORT" val="{&quot;height&quot;:2294,&quot;width&quot;:8575}"/>
</p:tagLst>
</file>

<file path=ppt/tags/tag17.xml><?xml version="1.0" encoding="utf-8"?>
<p:tagLst xmlns:p="http://schemas.openxmlformats.org/presentationml/2006/main">
  <p:tag name="COMMONDATA" val="eyJoZGlkIjoiYWJjOWFlYWJmOTE2ZmJkZWYwYmM5MGYxMzNlYjI1OTMifQ=="/>
  <p:tag name="KSO_WPP_MARK_KEY" val="6b4fb76b-7bbb-4456-81bd-07ea51da4835"/>
</p:tagLst>
</file>

<file path=ppt/tags/tag2.xml><?xml version="1.0" encoding="utf-8"?>
<p:tagLst xmlns:p="http://schemas.openxmlformats.org/presentationml/2006/main">
  <p:tag name="KSO_WM_UNIT_TABLE_BEAUTIFY" val="smartTable{ba572364-e6f5-4c6e-935a-de800a6dc086}"/>
</p:tagLst>
</file>

<file path=ppt/tags/tag3.xml><?xml version="1.0" encoding="utf-8"?>
<p:tagLst xmlns:p="http://schemas.openxmlformats.org/presentationml/2006/main">
  <p:tag name="KSO_WM_UNIT_TABLE_BEAUTIFY" val="smartTable{e6ad4d0a-e03a-4aea-b242-51402c4789b1}"/>
</p:tagLst>
</file>

<file path=ppt/tags/tag4.xml><?xml version="1.0" encoding="utf-8"?>
<p:tagLst xmlns:p="http://schemas.openxmlformats.org/presentationml/2006/main">
  <p:tag name="KSO_WM_UNIT_TABLE_BEAUTIFY" val="smartTable{91a9d1dc-f89b-4826-b6b7-084a8024fea4}"/>
</p:tagLst>
</file>

<file path=ppt/tags/tag5.xml><?xml version="1.0" encoding="utf-8"?>
<p:tagLst xmlns:p="http://schemas.openxmlformats.org/presentationml/2006/main">
  <p:tag name="KSO_WM_UNIT_PLACING_PICTURE_USER_VIEWPORT" val="{&quot;height&quot;:4345,&quot;width&quot;:3930}"/>
</p:tagLst>
</file>

<file path=ppt/tags/tag6.xml><?xml version="1.0" encoding="utf-8"?>
<p:tagLst xmlns:p="http://schemas.openxmlformats.org/presentationml/2006/main">
  <p:tag name="KSO_WM_UNIT_TABLE_BEAUTIFY" val="smartTable{92d8cfb9-002c-49ab-8993-102224636f8e}"/>
</p:tagLst>
</file>

<file path=ppt/tags/tag7.xml><?xml version="1.0" encoding="utf-8"?>
<p:tagLst xmlns:p="http://schemas.openxmlformats.org/presentationml/2006/main">
  <p:tag name="KSO_WM_UNIT_TABLE_BEAUTIFY" val="smartTable{be0c009f-5063-4ebb-b98e-f88e51caf54d}"/>
</p:tagLst>
</file>

<file path=ppt/tags/tag8.xml><?xml version="1.0" encoding="utf-8"?>
<p:tagLst xmlns:p="http://schemas.openxmlformats.org/presentationml/2006/main">
  <p:tag name="KSO_WM_UNIT_PLACING_PICTURE_USER_VIEWPORT" val="{&quot;height&quot;:7650,&quot;width&quot;:11592.499212598424}"/>
</p:tagLst>
</file>

<file path=ppt/tags/tag9.xml><?xml version="1.0" encoding="utf-8"?>
<p:tagLst xmlns:p="http://schemas.openxmlformats.org/presentationml/2006/main">
  <p:tag name="KSO_WM_UNIT_PLACING_PICTURE_USER_VIEWPORT" val="{&quot;height&quot;:5865,&quot;width&quot;:11000}"/>
  <p:tag name="KSO_WM_BEAUTIFY_FLAG" val="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15928</Words>
  <Application>WPS 演示</Application>
  <PresentationFormat>全屏显示(4:3)</PresentationFormat>
  <Paragraphs>2368</Paragraphs>
  <Slides>98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88</vt:i4>
      </vt:variant>
      <vt:variant>
        <vt:lpstr>幻灯片标题</vt:lpstr>
      </vt:variant>
      <vt:variant>
        <vt:i4>98</vt:i4>
      </vt:variant>
    </vt:vector>
  </HeadingPairs>
  <TitlesOfParts>
    <vt:vector size="204" baseType="lpstr">
      <vt:lpstr>Arial</vt:lpstr>
      <vt:lpstr>宋体</vt:lpstr>
      <vt:lpstr>Wingdings</vt:lpstr>
      <vt:lpstr>Comic Sans MS</vt:lpstr>
      <vt:lpstr>楷体_GB2312</vt:lpstr>
      <vt:lpstr>新宋体</vt:lpstr>
      <vt:lpstr>华文行楷</vt:lpstr>
      <vt:lpstr>楷体</vt:lpstr>
      <vt:lpstr>隶书</vt:lpstr>
      <vt:lpstr>黑体</vt:lpstr>
      <vt:lpstr>Times New Roman</vt:lpstr>
      <vt:lpstr>微软雅黑</vt:lpstr>
      <vt:lpstr>Arial Unicode MS</vt:lpstr>
      <vt:lpstr>Wingdings</vt:lpstr>
      <vt:lpstr>仿宋_GB2312</vt:lpstr>
      <vt:lpstr>仿宋</vt:lpstr>
      <vt:lpstr>默认设计模板</vt:lpstr>
      <vt:lpstr>1_默认设计模板</vt:lpstr>
      <vt:lpstr>Visio.Drawing.11</vt:lpstr>
      <vt:lpstr>Visio.Drawing.11</vt:lpstr>
      <vt:lpstr>Paint.Picture</vt:lpstr>
      <vt:lpstr>Paint.Picture</vt:lpstr>
      <vt:lpstr>Paint.Picture</vt:lpstr>
      <vt:lpstr>Visio.Drawing.11</vt:lpstr>
      <vt:lpstr>Paint.Picture</vt:lpstr>
      <vt:lpstr>Paint.Picture</vt:lpstr>
      <vt:lpstr>Paint.Picture</vt:lpstr>
      <vt:lpstr>Equation.3</vt:lpstr>
      <vt:lpstr>Visio.Drawing.11</vt:lpstr>
      <vt:lpstr>Equation.3</vt:lpstr>
      <vt:lpstr>Equation.3</vt:lpstr>
      <vt:lpstr>Equation.3</vt:lpstr>
      <vt:lpstr>Visio.Drawing.11</vt:lpstr>
      <vt:lpstr>Paint.Picture</vt:lpstr>
      <vt:lpstr>Paint.Picture</vt:lpstr>
      <vt:lpstr>Paint.Picture</vt:lpstr>
      <vt:lpstr>Visio.Drawing.11</vt:lpstr>
      <vt:lpstr>Paint.Picture</vt:lpstr>
      <vt:lpstr>Paint.Picture</vt:lpstr>
      <vt:lpstr>Paint.Picture</vt:lpstr>
      <vt:lpstr>Visio.Drawing.11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Visio.Drawing.11</vt:lpstr>
      <vt:lpstr>Paint.Picture</vt:lpstr>
      <vt:lpstr>Paint.Picture</vt:lpstr>
      <vt:lpstr>Visio.Drawing.11</vt:lpstr>
      <vt:lpstr>Visio.Drawing.11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Visio.Drawing.11</vt:lpstr>
      <vt:lpstr>Visio.Drawing.11</vt:lpstr>
      <vt:lpstr>Visio.Drawing.11</vt:lpstr>
      <vt:lpstr>Visio.Drawing.11</vt:lpstr>
      <vt:lpstr>Paint.Picture</vt:lpstr>
      <vt:lpstr>Paint.Picture</vt:lpstr>
      <vt:lpstr>Paint.Picture</vt:lpstr>
      <vt:lpstr>Paint.Picture</vt:lpstr>
      <vt:lpstr>Paint.Picture</vt:lpstr>
      <vt:lpstr>Paint.Picture</vt:lpstr>
      <vt:lpstr>Visio.Drawing.11</vt:lpstr>
      <vt:lpstr>Paint.Picture</vt:lpstr>
      <vt:lpstr>Paint.Picture</vt:lpstr>
      <vt:lpstr>Paint.Picture</vt:lpstr>
      <vt:lpstr>Visio.Drawing.11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Paint.Picture</vt:lpstr>
      <vt:lpstr>Paint.Picture</vt:lpstr>
      <vt:lpstr>Paint.Picture</vt:lpstr>
      <vt:lpstr>Visio.Drawing.11</vt:lpstr>
      <vt:lpstr>Visio.Drawing.11</vt:lpstr>
      <vt:lpstr>Paint.Picture</vt:lpstr>
      <vt:lpstr>Visio.Drawing.11</vt:lpstr>
      <vt:lpstr>Visio.Drawing.11</vt:lpstr>
      <vt:lpstr>Visio.Drawing.11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MC SYSTEM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MC SYSTEM</dc:creator>
  <cp:lastModifiedBy>如歌</cp:lastModifiedBy>
  <cp:revision>2217</cp:revision>
  <dcterms:created xsi:type="dcterms:W3CDTF">2007-03-26T08:38:00Z</dcterms:created>
  <dcterms:modified xsi:type="dcterms:W3CDTF">2023-01-05T15:11:24Z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2052-11.1.0.12980</vt:lpwstr>
  </property>
  <property fmtid="{D5CDD505-2E9C-101B-9397-08002B2CF9AE}" pid="3" name="ICV">
    <vt:lpwstr>13C6C2B510BA429E933D79A655B0585B</vt:lpwstr>
  </property>
</Properties>
</file>